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2" r:id="rId3"/>
    <p:sldId id="299" r:id="rId4"/>
    <p:sldId id="301" r:id="rId5"/>
    <p:sldId id="300" r:id="rId6"/>
    <p:sldId id="293" r:id="rId7"/>
    <p:sldId id="294" r:id="rId8"/>
    <p:sldId id="295" r:id="rId9"/>
    <p:sldId id="296" r:id="rId10"/>
    <p:sldId id="302" r:id="rId11"/>
    <p:sldId id="297" r:id="rId12"/>
    <p:sldId id="307" r:id="rId13"/>
    <p:sldId id="308" r:id="rId14"/>
    <p:sldId id="309" r:id="rId15"/>
    <p:sldId id="306" r:id="rId16"/>
    <p:sldId id="305" r:id="rId17"/>
    <p:sldId id="304" r:id="rId18"/>
    <p:sldId id="303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iladi" initials="MG" lastIdx="8" clrIdx="0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Nira Shimoni-Ayal" initials="NS" lastIdx="15" clrIdx="1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  <p:cmAuthor id="3" name="Microsoft Office User" initials="MOU" lastIdx="1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E4E"/>
    <a:srgbClr val="FBBA20"/>
    <a:srgbClr val="282828"/>
    <a:srgbClr val="FDFDFD"/>
    <a:srgbClr val="91A938"/>
    <a:srgbClr val="002317"/>
    <a:srgbClr val="FFBC16"/>
    <a:srgbClr val="217F2C"/>
    <a:srgbClr val="EEF1F2"/>
    <a:srgbClr val="D5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89890" autoAdjust="0"/>
  </p:normalViewPr>
  <p:slideViewPr>
    <p:cSldViewPr snapToGrid="0" showGuides="1">
      <p:cViewPr varScale="1">
        <p:scale>
          <a:sx n="63" d="100"/>
          <a:sy n="63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53A97-5519-44A9-94B0-24E4443FFD6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DDB9-7DE7-49F0-B7EA-C1B1B1F5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='https://www.freepik.com/photos/people'&gt;People photo created by </a:t>
            </a:r>
            <a:r>
              <a:rPr lang="en-US" dirty="0" err="1" smtClean="0"/>
              <a:t>freepik</a:t>
            </a:r>
            <a:r>
              <a:rPr lang="en-US" dirty="0" smtClean="0"/>
              <a:t> - www.freepik.com&lt;/a&gt;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למורה:</a:t>
            </a:r>
            <a:r>
              <a:rPr lang="en-US" dirty="0" smtClean="0"/>
              <a:t> </a:t>
            </a:r>
            <a:r>
              <a:rPr lang="he-IL" dirty="0" smtClean="0"/>
              <a:t>יש להוסיף בשקופית את קוד ה </a:t>
            </a:r>
            <a:r>
              <a:rPr lang="en-US" dirty="0" smtClean="0"/>
              <a:t>QR</a:t>
            </a:r>
            <a:r>
              <a:rPr lang="he-IL" dirty="0" smtClean="0"/>
              <a:t> למרחב ה </a:t>
            </a:r>
            <a:r>
              <a:rPr lang="en-US" dirty="0" smtClean="0"/>
              <a:t>Answer Garden</a:t>
            </a:r>
            <a:r>
              <a:rPr lang="he-IL" dirty="0" smtClean="0"/>
              <a:t> שהוכן מראש (הנחיות בנספח 5 במערך הפעילות)</a:t>
            </a:r>
          </a:p>
          <a:p>
            <a:pPr algn="r" rtl="1"/>
            <a:r>
              <a:rPr lang="he-IL" dirty="0" smtClean="0"/>
              <a:t>קרדיט לתמונה:</a:t>
            </a:r>
            <a:r>
              <a:rPr lang="he-IL" baseline="0" dirty="0" smtClean="0"/>
              <a:t> </a:t>
            </a:r>
            <a:r>
              <a:rPr lang="en-US" baseline="0" dirty="0" smtClean="0"/>
              <a:t>&lt;a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='https://www.freepik.com/photos/business'&gt;Business photo created by jannoon028 - www.freepik.com&lt;/a&gt;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קרדיט לתמונה: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קרדיט לתמונה: </a:t>
            </a:r>
            <a:r>
              <a:rPr lang="en-US" dirty="0" smtClean="0"/>
              <a:t>https://pixabay.com/photos/drone-uav-quadrocopter-hobby-sky-3198324/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קרדיט</a:t>
            </a:r>
            <a:r>
              <a:rPr lang="he-IL" baseline="0" dirty="0" smtClean="0"/>
              <a:t> לתמונה</a:t>
            </a:r>
            <a:r>
              <a:rPr lang="en-US" baseline="0" smtClean="0"/>
              <a:t>https://pixabay.com/photos/connect-connection-cooperation-316638/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DDB9-7DE7-49F0-B7EA-C1B1B1F5E3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 userDrawn="1"/>
        </p:nvSpPr>
        <p:spPr>
          <a:xfrm>
            <a:off x="0" y="-5289"/>
            <a:ext cx="1958901" cy="5854820"/>
          </a:xfrm>
          <a:prstGeom prst="rect">
            <a:avLst/>
          </a:prstGeom>
          <a:solidFill>
            <a:srgbClr val="91A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r="12141"/>
          <a:stretch/>
        </p:blipFill>
        <p:spPr>
          <a:xfrm>
            <a:off x="236538" y="-43535"/>
            <a:ext cx="2685119" cy="5869592"/>
          </a:xfrm>
          <a:prstGeom prst="rect">
            <a:avLst/>
          </a:prstGeom>
          <a:effectLst>
            <a:outerShdw blurRad="50800" dist="25400" dir="11280000" algn="ctr" rotWithShape="0">
              <a:srgbClr val="4F4E4E">
                <a:alpha val="79000"/>
              </a:srgbClr>
            </a:outerShdw>
          </a:effectLst>
        </p:spPr>
      </p:pic>
      <p:sp>
        <p:nvSpPr>
          <p:cNvPr id="7" name="מלבן 6"/>
          <p:cNvSpPr/>
          <p:nvPr userDrawn="1"/>
        </p:nvSpPr>
        <p:spPr>
          <a:xfrm>
            <a:off x="2302329" y="-5289"/>
            <a:ext cx="1983921" cy="5854820"/>
          </a:xfrm>
          <a:prstGeom prst="rect">
            <a:avLst/>
          </a:prstGeom>
          <a:solidFill>
            <a:srgbClr val="217F2C"/>
          </a:solidFill>
          <a:ln>
            <a:noFill/>
          </a:ln>
          <a:effectLst>
            <a:outerShdw blurRad="50800" dist="25400" dir="10980000" algn="ctr" rotWithShape="0">
              <a:srgbClr val="4F4E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 userDrawn="1"/>
        </p:nvSpPr>
        <p:spPr>
          <a:xfrm>
            <a:off x="2595715" y="-8054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0" y="6332877"/>
            <a:ext cx="990597" cy="3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>
                <a:solidFill>
                  <a:srgbClr val="282828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10" y="5945698"/>
            <a:ext cx="1109940" cy="85886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10748" r="20613" b="28772"/>
          <a:stretch/>
        </p:blipFill>
        <p:spPr>
          <a:xfrm>
            <a:off x="557034" y="6235387"/>
            <a:ext cx="685675" cy="4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/>
          <a:lstStyle>
            <a:lvl1pPr>
              <a:buClr>
                <a:srgbClr val="74972C"/>
              </a:buClr>
              <a:defRPr/>
            </a:lvl1pPr>
            <a:lvl2pPr>
              <a:buClr>
                <a:srgbClr val="74972C"/>
              </a:buClr>
              <a:defRPr/>
            </a:lvl2pPr>
            <a:lvl3pPr>
              <a:buClr>
                <a:srgbClr val="74972C"/>
              </a:buClr>
              <a:defRPr/>
            </a:lvl3pPr>
            <a:lvl4pPr>
              <a:buClr>
                <a:srgbClr val="74972C"/>
              </a:buClr>
              <a:defRPr/>
            </a:lvl4pPr>
            <a:lvl5pPr>
              <a:buClr>
                <a:srgbClr val="74972C"/>
              </a:buClr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תמונה 5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r="57210"/>
          <a:stretch/>
        </p:blipFill>
        <p:spPr>
          <a:xfrm>
            <a:off x="2151" y="-35581"/>
            <a:ext cx="965200" cy="6259954"/>
          </a:xfrm>
          <a:prstGeom prst="rect">
            <a:avLst/>
          </a:prstGeom>
          <a:effectLst/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7" r="34475"/>
          <a:stretch/>
        </p:blipFill>
        <p:spPr>
          <a:xfrm>
            <a:off x="-8313" y="-43196"/>
            <a:ext cx="955732" cy="6274390"/>
          </a:xfrm>
          <a:prstGeom prst="rect">
            <a:avLst/>
          </a:prstGeom>
          <a:effectLst/>
        </p:spPr>
      </p:pic>
      <p:sp>
        <p:nvSpPr>
          <p:cNvPr id="41" name="מלבן 40"/>
          <p:cNvSpPr/>
          <p:nvPr userDrawn="1"/>
        </p:nvSpPr>
        <p:spPr>
          <a:xfrm>
            <a:off x="528739" y="-28762"/>
            <a:ext cx="8615261" cy="6259956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16" y="6309741"/>
            <a:ext cx="1278209" cy="5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282828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4972C"/>
        </a:buClr>
        <a:buFont typeface="Arial" panose="020B0604020202020204" pitchFamily="34" charset="0"/>
        <a:buChar char="•"/>
        <a:defRPr sz="2800" kern="1200">
          <a:solidFill>
            <a:srgbClr val="282828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400" kern="1200">
          <a:solidFill>
            <a:srgbClr val="282828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000" kern="1200">
          <a:solidFill>
            <a:srgbClr val="282828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rgbClr val="282828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rgbClr val="2828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3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s.google.com/presentation/d/1hOUjX1Bts9cvokY1g_98BQ1TWvMdd5kONwJfeW3yRmg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R7By2YMt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mP-Pb4L_hBc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>
            <a:normAutofit/>
          </a:bodyPr>
          <a:lstStyle/>
          <a:p>
            <a:r>
              <a:rPr lang="he-IL" dirty="0" smtClean="0"/>
              <a:t>זה משתלם לכולם?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2D3C07AE-9200-E543-8714-F86F4748C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"בוא </a:t>
            </a:r>
            <a:r>
              <a:rPr lang="he-IL" dirty="0"/>
              <a:t>לא נעשה זאת בדרך שלך או בדרך שלי, נעשה זאת בדרך הטובה ביותר" (גרג אנדרסון)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זה באמת ירוק?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55788"/>
            <a:ext cx="3886200" cy="43513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en-US" sz="1600" dirty="0" smtClean="0"/>
          </a:p>
          <a:p>
            <a:pPr marL="0" indent="0" algn="l" rtl="0">
              <a:buNone/>
            </a:pPr>
            <a:endParaRPr lang="en-US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en-US" sz="16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איזה מסר מנסה הפרסומת להעביר?</a:t>
            </a:r>
          </a:p>
          <a:p>
            <a:r>
              <a:rPr lang="he-IL" sz="2400" dirty="0" smtClean="0"/>
              <a:t>מה הבעיה במסר הזה?</a:t>
            </a:r>
            <a:endParaRPr lang="en-US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855788"/>
            <a:ext cx="2709958" cy="37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האם זה באמת ירוק?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e-IL" sz="2400" dirty="0"/>
              <a:t>"טיוח ירוק" - </a:t>
            </a:r>
            <a:r>
              <a:rPr lang="en-US" sz="2400" dirty="0" smtClean="0"/>
              <a:t>greenwashing </a:t>
            </a:r>
            <a:r>
              <a:rPr lang="he-IL" sz="2400" dirty="0" smtClean="0"/>
              <a:t>:</a:t>
            </a:r>
          </a:p>
          <a:p>
            <a:endParaRPr lang="he-IL" sz="2400" dirty="0" smtClean="0"/>
          </a:p>
          <a:p>
            <a:pPr marL="263525" lvl="1" indent="0">
              <a:buNone/>
            </a:pPr>
            <a:r>
              <a:rPr lang="he-IL" dirty="0" smtClean="0"/>
              <a:t>הצגת עסק או מוצר כמתחשב </a:t>
            </a:r>
            <a:r>
              <a:rPr lang="he-IL" dirty="0"/>
              <a:t>בסביבה, למרות </a:t>
            </a:r>
            <a:r>
              <a:rPr lang="he-IL" dirty="0" smtClean="0"/>
              <a:t>שהוא אינו כזה או עושה זאת </a:t>
            </a:r>
            <a:r>
              <a:rPr lang="he-IL" dirty="0"/>
              <a:t>בצורה חלקית בלבד. </a:t>
            </a:r>
            <a:endParaRPr lang="he-IL" dirty="0" smtClean="0"/>
          </a:p>
          <a:p>
            <a:pPr marL="263525" lvl="1" indent="0">
              <a:buNone/>
            </a:pPr>
            <a:r>
              <a:rPr lang="he-IL" dirty="0" smtClean="0"/>
              <a:t>נעשה </a:t>
            </a:r>
            <a:r>
              <a:rPr lang="he-IL" dirty="0"/>
              <a:t>כדי לתת לצרכנים תחושה שהמוצר שהם רוכשים תורם לאיכות הסביבה. </a:t>
            </a:r>
          </a:p>
          <a:p>
            <a:r>
              <a:rPr lang="he-IL" sz="2400" dirty="0"/>
              <a:t/>
            </a:r>
            <a:br>
              <a:rPr lang="he-IL" sz="2400" dirty="0"/>
            </a:br>
            <a:endParaRPr lang="en-US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7123"/>
            <a:ext cx="3718560" cy="371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91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מחפשים פתרונות – עבודה בקבוצות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שלב א' – הצעת פתרונות</a:t>
            </a:r>
          </a:p>
          <a:p>
            <a:r>
              <a:rPr lang="he-IL" sz="2400" dirty="0" smtClean="0"/>
              <a:t>כל קבוצה תעסוק בסיפור מקרה אחד.</a:t>
            </a:r>
          </a:p>
          <a:p>
            <a:r>
              <a:rPr lang="he-IL" sz="2400" dirty="0" smtClean="0"/>
              <a:t>כל תלמיד בקבוצה יקרא את המידע וירשום לעצמו פתרון לבעיה הסביבתית.</a:t>
            </a:r>
          </a:p>
          <a:p>
            <a:r>
              <a:rPr lang="he-IL" sz="2400" dirty="0" smtClean="0"/>
              <a:t>כל תלמיד יציג את הפתרון שלו לקבוצה.</a:t>
            </a:r>
          </a:p>
          <a:p>
            <a:r>
              <a:rPr lang="he-IL" sz="2400" dirty="0" smtClean="0"/>
              <a:t>הקבוצה תדון ותחליט על פתרון קבוצתי.</a:t>
            </a:r>
          </a:p>
          <a:p>
            <a:pPr marL="0" indent="0">
              <a:buNone/>
            </a:pPr>
            <a:r>
              <a:rPr lang="he-IL" sz="1800" dirty="0" smtClean="0"/>
              <a:t>(10 דקות)</a:t>
            </a:r>
          </a:p>
          <a:p>
            <a:endParaRPr lang="he-IL" sz="2400" dirty="0" smtClean="0"/>
          </a:p>
        </p:txBody>
      </p:sp>
      <p:pic>
        <p:nvPicPr>
          <p:cNvPr id="2050" name="Picture 2" descr="https://lh3.googleusercontent.com/nXa-soNheFnrE16bFsZaoG6AT2404FoVPPPOugE8digPcdkulkrE-tK7YidSY0ck-6x7Mqk7TmSKW1Ly5aqSUo6mzGZqPeVYo372OUCCApzGUiSSjcOZG3_Uh1yzzRddO5hvq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5" y="1365431"/>
            <a:ext cx="1581785" cy="112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mH4YVy9ie-rqeblwcgcGcJEWxWQlcx8GdjQE2QxFRvsYauhQhGtqI1v0S0y-0Fh5HRwJi1bS1ViBjuaFbH7t7gkvz7u8t3jNQUrViwT1uYtn0P1UKApqyxckHxTssZ6v0am9Zh_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45" y="2656205"/>
            <a:ext cx="128587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UNBO2AAUyPRxUGQcqJARGtIb6L-B5_04zMgX7JsKvy2R9_RH7Scbmx-5wJbzpekNrmdRvYCg4KJP7YCCXW82NwQ01Pk0wSR_QCmdrr_IH0dvP2ltptuj3p3e5gdSDholtJL_ZZ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85" y="4534586"/>
            <a:ext cx="2141855" cy="160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303291"/>
            <a:ext cx="174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4F4E4E"/>
                </a:solidFill>
              </a:rPr>
              <a:t>שקיות נשיאה מפלסטיק דק</a:t>
            </a:r>
            <a:endParaRPr lang="en-US" dirty="0">
              <a:solidFill>
                <a:srgbClr val="4F4E4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910" y="2699222"/>
            <a:ext cx="174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4F4E4E"/>
                </a:solidFill>
              </a:rPr>
              <a:t>שמן דקלים ויערות הגשם</a:t>
            </a:r>
            <a:endParaRPr lang="en-US" dirty="0">
              <a:solidFill>
                <a:srgbClr val="4F4E4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42" y="4537186"/>
            <a:ext cx="174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4F4E4E"/>
                </a:solidFill>
              </a:rPr>
              <a:t>בזבוז מזון</a:t>
            </a:r>
            <a:endParaRPr lang="en-US" dirty="0">
              <a:solidFill>
                <a:srgbClr val="4F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מחפשים פתרונות – עבודה בקבוצות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שלב ב' – השלכות הפתרון הקבוצתי על הסביבה ועל בעלי העניין</a:t>
            </a:r>
          </a:p>
          <a:p>
            <a:r>
              <a:rPr lang="he-IL" sz="2400" dirty="0" smtClean="0"/>
              <a:t>כל קבוצה תגזור את פריסת הקובייה המתאימה, תקפל ותדביק.</a:t>
            </a:r>
          </a:p>
          <a:p>
            <a:r>
              <a:rPr lang="he-IL" sz="2400" dirty="0" smtClean="0"/>
              <a:t>כל תלמיד בתורו יטיל את הקובייה.</a:t>
            </a:r>
          </a:p>
          <a:p>
            <a:r>
              <a:rPr lang="he-IL" sz="2400" dirty="0" smtClean="0"/>
              <a:t>אם מופיע למעלה אחד מבעלי העניין – על התלמיד לציין כיצד הפתרון משפיע על בעל העניין.</a:t>
            </a:r>
          </a:p>
          <a:p>
            <a:r>
              <a:rPr lang="he-IL" sz="2400" dirty="0" smtClean="0"/>
              <a:t>אם מופיע למעלה תיאור הבעיה הסביבתית – על התלמיד לציין האם הפתרון פותר אותה בצורה מלאה או חלקית.</a:t>
            </a:r>
          </a:p>
          <a:p>
            <a:pPr marL="0" indent="0">
              <a:buNone/>
            </a:pPr>
            <a:r>
              <a:rPr lang="he-IL" sz="1800" dirty="0" smtClean="0"/>
              <a:t>(20 דקות)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554" y="4480560"/>
            <a:ext cx="1617344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מחפשים פתרונות – עבודה בקבוצות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812800" y="1460498"/>
            <a:ext cx="7702550" cy="39669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b="1" dirty="0" smtClean="0"/>
              <a:t>שלב ג' – מכינים מצגת ומציגים את הפתרון</a:t>
            </a:r>
          </a:p>
          <a:p>
            <a:r>
              <a:rPr lang="he-IL" sz="2400" dirty="0" smtClean="0"/>
              <a:t>כל קבוצה תשמור קובץ מתבנית המצגת </a:t>
            </a:r>
            <a:r>
              <a:rPr lang="he-IL" sz="2400" dirty="0" smtClean="0">
                <a:hlinkClick r:id="rId2"/>
              </a:rPr>
              <a:t>בקישור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הקבוצה תכין מצגת לפי ההנחיות בתבנית.</a:t>
            </a:r>
          </a:p>
          <a:p>
            <a:r>
              <a:rPr lang="he-IL" sz="2400" dirty="0" smtClean="0"/>
              <a:t>בשקופית 3 יש לצבוע משבצות לפי מידת המענה של הפתרון על הבעיה הסביבתית ועל האינטרסים של כל בעל עניין.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למשל:</a:t>
            </a:r>
          </a:p>
          <a:p>
            <a:endParaRPr lang="he-IL" sz="2400" dirty="0" smtClean="0"/>
          </a:p>
          <a:p>
            <a:endParaRPr lang="he-IL" sz="2400" dirty="0"/>
          </a:p>
          <a:p>
            <a:endParaRPr lang="he-IL" sz="2400" dirty="0" smtClean="0"/>
          </a:p>
          <a:p>
            <a:endParaRPr lang="he-IL" sz="2400" dirty="0" smtClean="0"/>
          </a:p>
          <a:p>
            <a:pPr marL="0" indent="0">
              <a:buNone/>
            </a:pPr>
            <a:r>
              <a:rPr lang="he-IL" sz="1800" dirty="0" smtClean="0"/>
              <a:t>(40 דקות)</a:t>
            </a:r>
          </a:p>
        </p:txBody>
      </p:sp>
      <p:pic>
        <p:nvPicPr>
          <p:cNvPr id="3074" name="Picture 2" descr="http://chart.apis.google.com/chart?cht=qr&amp;chs=180x180&amp;choe=UTF-8&amp;chld=H|0&amp;chl=https://tinyurl.com/yg7vwa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3" y="1460498"/>
            <a:ext cx="880745" cy="8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15" y="3769360"/>
            <a:ext cx="6075830" cy="23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</a:t>
            </a:r>
            <a:r>
              <a:rPr lang="en-US" dirty="0" smtClean="0"/>
              <a:t>WIN</a:t>
            </a:r>
            <a:r>
              <a:rPr lang="he-IL" dirty="0" smtClean="0"/>
              <a:t>-</a:t>
            </a:r>
            <a:r>
              <a:rPr lang="en-US" dirty="0" smtClean="0"/>
              <a:t>WIN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השאיפה היא למצוא פתרון בו כל הצדדים מקבלים רווח מקסימלי והבעיה נפתרת בצורה הטובה ביותר.</a:t>
            </a:r>
          </a:p>
          <a:p>
            <a:endParaRPr lang="he-IL" dirty="0"/>
          </a:p>
          <a:p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4217670" cy="28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זה משתלם לכולם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e-IL" dirty="0" smtClean="0"/>
              <a:t>האם היו קבוצות שהצליחו למצוא פתרון </a:t>
            </a:r>
            <a:r>
              <a:rPr lang="en-US" dirty="0" smtClean="0"/>
              <a:t>WIN-WIN</a:t>
            </a:r>
            <a:r>
              <a:rPr lang="he-IL" dirty="0" smtClean="0"/>
              <a:t> לבעיה הסביבתית?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(פתרון טוב לבעיה וטוב לאינטרסים של כל בעלי העניין)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8984"/>
            <a:ext cx="3831891" cy="2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זה משתלם לכולם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e-IL" sz="2400" dirty="0"/>
              <a:t>אחריות </a:t>
            </a:r>
            <a:r>
              <a:rPr lang="he-IL" sz="2400" dirty="0" smtClean="0"/>
              <a:t>סביבתית דורשת מעסקים </a:t>
            </a:r>
            <a:r>
              <a:rPr lang="he-IL" sz="2400" dirty="0"/>
              <a:t>שינוי </a:t>
            </a:r>
            <a:r>
              <a:rPr lang="he-IL" sz="2400" dirty="0" smtClean="0"/>
              <a:t>שלעיתים </a:t>
            </a:r>
            <a:r>
              <a:rPr lang="he-IL" sz="2400" dirty="0"/>
              <a:t>כרוך בעלויות ראשוניות </a:t>
            </a:r>
            <a:r>
              <a:rPr lang="he-IL" sz="2400" dirty="0" smtClean="0"/>
              <a:t>גבוהות.</a:t>
            </a:r>
          </a:p>
          <a:p>
            <a:r>
              <a:rPr lang="he-IL" sz="2400" dirty="0" smtClean="0"/>
              <a:t>לרוב עסקים שמובילים שינוי לטובת הסביבה, מצליחים </a:t>
            </a:r>
            <a:r>
              <a:rPr lang="he-IL" sz="2400" dirty="0"/>
              <a:t>לייצר </a:t>
            </a:r>
            <a:r>
              <a:rPr lang="he-IL" sz="2400" dirty="0" smtClean="0"/>
              <a:t>לעצמם </a:t>
            </a:r>
            <a:r>
              <a:rPr lang="he-IL" sz="2400" dirty="0"/>
              <a:t>רווח כלכלי - גם </a:t>
            </a:r>
            <a:r>
              <a:rPr lang="he-IL" sz="2400" dirty="0" smtClean="0"/>
              <a:t>מחיסכון </a:t>
            </a:r>
            <a:r>
              <a:rPr lang="he-IL" sz="2400" dirty="0"/>
              <a:t>בעלויות וגם מהשקעות גדולות יותר של הציבור אשר מעדיף עסקים "ירוקים".</a:t>
            </a:r>
          </a:p>
          <a:p>
            <a:endParaRPr lang="en-US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8984"/>
            <a:ext cx="3831891" cy="2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1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זה משתלם לכולם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דוגמאות</a:t>
            </a:r>
            <a:r>
              <a:rPr lang="en-US" dirty="0" smtClean="0"/>
              <a:t>  </a:t>
            </a:r>
            <a:r>
              <a:rPr lang="he-IL" dirty="0" smtClean="0"/>
              <a:t> לשילוב של אחריות סביבתית ורווח כלכלי:</a:t>
            </a:r>
          </a:p>
          <a:p>
            <a:r>
              <a:rPr lang="he-IL" dirty="0"/>
              <a:t>הקטנת </a:t>
            </a:r>
            <a:r>
              <a:rPr lang="he-IL" dirty="0" smtClean="0"/>
              <a:t>אריזות</a:t>
            </a:r>
          </a:p>
          <a:p>
            <a:r>
              <a:rPr lang="he-IL" dirty="0" smtClean="0"/>
              <a:t>הפחת של פליטת גזי חממה</a:t>
            </a:r>
          </a:p>
          <a:p>
            <a:r>
              <a:rPr lang="he-IL" dirty="0" smtClean="0"/>
              <a:t>שימוש </a:t>
            </a:r>
            <a:r>
              <a:rPr lang="he-IL" dirty="0" err="1" smtClean="0"/>
              <a:t>ברחפנים</a:t>
            </a:r>
            <a:r>
              <a:rPr lang="he-IL" dirty="0" smtClean="0"/>
              <a:t> בחקלאות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68760"/>
            <a:ext cx="4298950" cy="27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רפלקציה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רשמו לעצמכם אירוע בו הייתה לכם אי-הסכמה עם אדם אחר.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(בחרו אירוע שאתם מוכנים לספר עליו).</a:t>
            </a:r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r>
              <a:rPr lang="he-IL" sz="2400" dirty="0" smtClean="0"/>
              <a:t>בזוגות:</a:t>
            </a:r>
            <a:endParaRPr lang="he-IL" sz="2400" dirty="0"/>
          </a:p>
          <a:p>
            <a:r>
              <a:rPr lang="he-IL" sz="2400" dirty="0" smtClean="0"/>
              <a:t>ספרו זה לזה על האירוע וכיצד הוא הסתיים או נפתר.</a:t>
            </a:r>
            <a:endParaRPr lang="he-IL" sz="2400" dirty="0"/>
          </a:p>
          <a:p>
            <a:r>
              <a:rPr lang="he-IL" sz="2400" dirty="0" smtClean="0"/>
              <a:t>הציעו זה לזה פתרון נוסף לאותו אירוע.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02594"/>
            <a:ext cx="3741095" cy="249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27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נחלת הכלל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r>
              <a:rPr lang="he-IL" sz="2400" u="sng" dirty="0">
                <a:hlinkClick r:id="rId3"/>
              </a:rPr>
              <a:t>נחלת הכלל - מרכז השל לקיימות</a:t>
            </a:r>
            <a:endParaRPr lang="en-US" sz="2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בזמן הצפייה בסרטון, רשמו לעצמכם:</a:t>
            </a:r>
            <a:endParaRPr lang="he-IL" sz="2400" dirty="0"/>
          </a:p>
          <a:p>
            <a:pPr marL="0" indent="0">
              <a:buNone/>
            </a:pPr>
            <a:r>
              <a:rPr lang="he-IL" sz="2400" b="1" dirty="0" smtClean="0"/>
              <a:t>איזה בעלי עניין בנושאי סביבה מוזכרים בסרטון?</a:t>
            </a:r>
          </a:p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r>
              <a:rPr lang="he-IL" sz="2400" dirty="0" smtClean="0"/>
              <a:t>* בעלי עניין הם אנשים או גופים שמשפעים על המצב או מושפעים ממנו.</a:t>
            </a:r>
            <a:endParaRPr lang="en-US" sz="2400" dirty="0"/>
          </a:p>
        </p:txBody>
      </p:sp>
      <p:pic>
        <p:nvPicPr>
          <p:cNvPr id="5" name="תמונה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3886200" cy="2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נחלת הכלל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400" dirty="0"/>
              <a:t>מהי משמעות המונח "</a:t>
            </a:r>
            <a:r>
              <a:rPr lang="he-IL" sz="2400" dirty="0" smtClean="0"/>
              <a:t>נחלת </a:t>
            </a:r>
            <a:r>
              <a:rPr lang="he-IL" sz="2400" dirty="0"/>
              <a:t>הכלל" שהוזכר בסרטון</a:t>
            </a:r>
            <a:r>
              <a:rPr lang="he-IL" sz="2400" dirty="0" smtClean="0"/>
              <a:t>?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2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נחלת הכלל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2400" b="1" dirty="0" smtClean="0"/>
              <a:t>נחלת הכלל </a:t>
            </a:r>
            <a:r>
              <a:rPr lang="he-IL" sz="2400" dirty="0" smtClean="0"/>
              <a:t>מתייחס למשאבים שכל </a:t>
            </a:r>
            <a:r>
              <a:rPr lang="he-IL" sz="2400" dirty="0" err="1" smtClean="0"/>
              <a:t>האוכלוסיה</a:t>
            </a:r>
            <a:r>
              <a:rPr lang="he-IL" sz="2400" dirty="0" smtClean="0"/>
              <a:t> יכולה לגשת אליהם ולהשתמש בהם.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למשל: אוויר, שמש, מים.</a:t>
            </a:r>
          </a:p>
          <a:p>
            <a:pPr marL="0" indent="0" fontAlgn="base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הם יכולים להיחשב בבעלות של כלל </a:t>
            </a:r>
            <a:r>
              <a:rPr lang="he-IL" sz="2400" dirty="0" err="1" smtClean="0"/>
              <a:t>האוכלוסיה</a:t>
            </a:r>
            <a:r>
              <a:rPr lang="he-IL" sz="2400" dirty="0" smtClean="0"/>
              <a:t> או כאלו שאינם בבעלות של אף אחד.</a:t>
            </a:r>
          </a:p>
          <a:p>
            <a:pPr marL="0" indent="0" fontAlgn="base">
              <a:buNone/>
            </a:pPr>
            <a:r>
              <a:rPr lang="he-IL" sz="2400" b="1" dirty="0" smtClean="0"/>
              <a:t>זה של כולם ושל אף אחד</a:t>
            </a:r>
          </a:p>
          <a:p>
            <a:pPr marL="0" indent="0" fontAlgn="base">
              <a:buNone/>
            </a:pPr>
            <a:endParaRPr lang="he-IL" sz="24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2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בעלי עניין בנושאי סביבה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400" dirty="0" smtClean="0"/>
              <a:t>מיהם </a:t>
            </a:r>
            <a:r>
              <a:rPr lang="he-IL" sz="2400" dirty="0"/>
              <a:t>בעלי העניין בנושאי סביבה שהוזכרו בסרטון?</a:t>
            </a:r>
          </a:p>
          <a:p>
            <a:pPr fontAlgn="base"/>
            <a:r>
              <a:rPr lang="he-IL" sz="2400" dirty="0"/>
              <a:t>מהם האינטרסים של כל בעל עניין?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2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בעלי עניין בנושאי סביבה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91886" y="1460498"/>
            <a:ext cx="8123464" cy="3966907"/>
          </a:xfrm>
        </p:spPr>
        <p:txBody>
          <a:bodyPr/>
          <a:lstStyle/>
          <a:p>
            <a:r>
              <a:rPr lang="he-IL" dirty="0" smtClean="0"/>
              <a:t>הציבור - כולנו</a:t>
            </a:r>
          </a:p>
          <a:p>
            <a:r>
              <a:rPr lang="he-IL" dirty="0" smtClean="0"/>
              <a:t>עסקים ותאגידים</a:t>
            </a:r>
          </a:p>
          <a:p>
            <a:r>
              <a:rPr lang="he-IL" dirty="0" smtClean="0"/>
              <a:t>רשויות – מקומיות, משרדי ממשלה, ארגונים בינלאומיים</a:t>
            </a:r>
          </a:p>
          <a:p>
            <a:r>
              <a:rPr lang="he-IL" dirty="0" smtClean="0"/>
              <a:t>עמותות לשמירה על הסביבה</a:t>
            </a:r>
          </a:p>
          <a:p>
            <a:r>
              <a:rPr lang="he-IL" dirty="0" smtClean="0"/>
              <a:t>מיזמים סביבתיים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9"/>
          <a:stretch/>
        </p:blipFill>
        <p:spPr>
          <a:xfrm>
            <a:off x="628650" y="3078970"/>
            <a:ext cx="3422469" cy="30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בעיות סביבתיות – את מי זה מעניין?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/>
              <a:t>עבודה בקבוצות:</a:t>
            </a:r>
          </a:p>
          <a:p>
            <a:r>
              <a:rPr lang="he-IL" sz="2400" dirty="0" smtClean="0"/>
              <a:t>כל קבוצה תעסוק בבעיה סביבתית שונה.</a:t>
            </a:r>
          </a:p>
          <a:p>
            <a:r>
              <a:rPr lang="he-IL" sz="2400" dirty="0" smtClean="0"/>
              <a:t>כל תלמיד ירשום בדף הפעילות בעל עניין הקשור לבעיה הסביבתית.</a:t>
            </a:r>
          </a:p>
          <a:p>
            <a:r>
              <a:rPr lang="he-IL" sz="2400" dirty="0" smtClean="0"/>
              <a:t>התלמיד יגיד לקבוצה מה לדעתו האינטרסים של בעל העניין הזה.</a:t>
            </a:r>
          </a:p>
        </p:txBody>
      </p:sp>
      <p:grpSp>
        <p:nvGrpSpPr>
          <p:cNvPr id="19" name="קבוצה 18"/>
          <p:cNvGrpSpPr/>
          <p:nvPr/>
        </p:nvGrpSpPr>
        <p:grpSpPr>
          <a:xfrm>
            <a:off x="711312" y="2346751"/>
            <a:ext cx="4292738" cy="3326086"/>
            <a:chOff x="751952" y="2338251"/>
            <a:chExt cx="4292738" cy="3326086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751952" y="2338251"/>
              <a:ext cx="4292738" cy="3326086"/>
              <a:chOff x="751952" y="2338251"/>
              <a:chExt cx="4292738" cy="3326086"/>
            </a:xfrm>
          </p:grpSpPr>
          <p:grpSp>
            <p:nvGrpSpPr>
              <p:cNvPr id="17" name="קבוצה 16"/>
              <p:cNvGrpSpPr/>
              <p:nvPr/>
            </p:nvGrpSpPr>
            <p:grpSpPr>
              <a:xfrm>
                <a:off x="751952" y="2338251"/>
                <a:ext cx="4292738" cy="3326086"/>
                <a:chOff x="751952" y="2338251"/>
                <a:chExt cx="4292738" cy="3326086"/>
              </a:xfrm>
            </p:grpSpPr>
            <p:grpSp>
              <p:nvGrpSpPr>
                <p:cNvPr id="16" name="קבוצה 15"/>
                <p:cNvGrpSpPr/>
                <p:nvPr/>
              </p:nvGrpSpPr>
              <p:grpSpPr>
                <a:xfrm>
                  <a:off x="1167492" y="2338251"/>
                  <a:ext cx="3461658" cy="3326086"/>
                  <a:chOff x="1167492" y="2338251"/>
                  <a:chExt cx="3461658" cy="3326086"/>
                </a:xfrm>
              </p:grpSpPr>
              <p:sp>
                <p:nvSpPr>
                  <p:cNvPr id="5" name="אליפסה 4"/>
                  <p:cNvSpPr/>
                  <p:nvPr/>
                </p:nvSpPr>
                <p:spPr>
                  <a:xfrm>
                    <a:off x="1167492" y="2753791"/>
                    <a:ext cx="3461658" cy="249500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מחבר ישר 6"/>
                  <p:cNvCxnSpPr/>
                  <p:nvPr/>
                </p:nvCxnSpPr>
                <p:spPr>
                  <a:xfrm>
                    <a:off x="2898321" y="2338251"/>
                    <a:ext cx="0" cy="4155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מחבר ישר 8"/>
                  <p:cNvCxnSpPr/>
                  <p:nvPr/>
                </p:nvCxnSpPr>
                <p:spPr>
                  <a:xfrm>
                    <a:off x="2898321" y="5248797"/>
                    <a:ext cx="0" cy="4155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מחבר ישר 9"/>
                <p:cNvCxnSpPr/>
                <p:nvPr/>
              </p:nvCxnSpPr>
              <p:spPr>
                <a:xfrm rot="16200000">
                  <a:off x="959722" y="3793524"/>
                  <a:ext cx="0" cy="4155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מחבר ישר 10"/>
                <p:cNvCxnSpPr/>
                <p:nvPr/>
              </p:nvCxnSpPr>
              <p:spPr>
                <a:xfrm rot="16200000">
                  <a:off x="4836920" y="3793525"/>
                  <a:ext cx="0" cy="4155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מחבר ישר 11"/>
              <p:cNvCxnSpPr/>
              <p:nvPr/>
            </p:nvCxnSpPr>
            <p:spPr>
              <a:xfrm rot="2700000">
                <a:off x="4199321" y="2721513"/>
                <a:ext cx="0" cy="4155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מחבר ישר 12"/>
              <p:cNvCxnSpPr/>
              <p:nvPr/>
            </p:nvCxnSpPr>
            <p:spPr>
              <a:xfrm rot="2700000">
                <a:off x="1763215" y="4954966"/>
                <a:ext cx="0" cy="4155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3"/>
              <p:cNvCxnSpPr/>
              <p:nvPr/>
            </p:nvCxnSpPr>
            <p:spPr>
              <a:xfrm rot="18900000" flipV="1">
                <a:off x="1461637" y="2839853"/>
                <a:ext cx="0" cy="4155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מחבר ישר 14"/>
              <p:cNvCxnSpPr/>
              <p:nvPr/>
            </p:nvCxnSpPr>
            <p:spPr>
              <a:xfrm rot="18900000" flipV="1">
                <a:off x="3985314" y="4969253"/>
                <a:ext cx="0" cy="4155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0" name="Picture 6" descr="https://lh3.googleusercontent.com/XrnXXV-EDiPF3iTdWySpO_4yxvmXh0DV_JrnRSfcjfoMz1kYIuBJaDoF0UIfuBE55B3fqplHaQ0KL5nr_ScliNqzNSPtHr4v4bD7KRX5xtWG5nQ70B_yQOvoPorUk-roXmq3_cVj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5"/>
            <a:stretch/>
          </p:blipFill>
          <p:spPr bwMode="auto">
            <a:xfrm>
              <a:off x="3840480" y="3657634"/>
              <a:ext cx="698483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lh6.googleusercontent.com/m4GOODBnRC1qjDgQ4DimyWj1gHsEwB3wwnavgkOvUQ1Cc_Fyi1xlqkF2O_Tgq2fmPhOjLEZX8M7cBj-TLS0d1odU1ALSBqkZVZaCmiFbBZzovpYHNJb2CjQ72RYIbzrbN0gBm-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7"/>
            <a:stretch/>
          </p:blipFill>
          <p:spPr bwMode="auto">
            <a:xfrm>
              <a:off x="2936118" y="4406499"/>
              <a:ext cx="846323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lh4.googleusercontent.com/XwyidFI51E56nTvKMSdGLTM71UYJYC9UBLL3W3XCF0fODwh3dR8QiylAKHveUk0Ps9PdEXMmMTrAHvJRDpYE13d1JBqReEXh8AZsuP4K0Pjf_P7Q2CUkIfKe1r2EQ3-y-tC4TTB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998" y="3667794"/>
              <a:ext cx="1023674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https://lh6.googleusercontent.com/Vq6p4dGP2xKZ2nwdvtRX-uYo2Dzz-atRbzkWYYqWQAW86xQFfdVd-K2NErkIaKCxg2pG_TG5s-i7VuxmcV92iHrUn7DgA5SZvHG4CPaqoEIh0u53GBvVDcBChCkSmicGWHNCkulZ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2"/>
            <a:stretch/>
          </p:blipFill>
          <p:spPr bwMode="auto">
            <a:xfrm>
              <a:off x="2070070" y="4406499"/>
              <a:ext cx="758866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lh5.googleusercontent.com/vybsPnDfVnKLSuow7u276tRC29zG78c4rqxr2eaRyhfHbHa6cYOZ5LE5OyVXLnSaK68m2ZrAUqsym-lK9w2YxGPlDH6HC4NLCpc4F0Azsko2EX0XYYKqkEE_Re6-kWkhJHOEUTZV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76"/>
            <a:stretch/>
          </p:blipFill>
          <p:spPr bwMode="auto">
            <a:xfrm>
              <a:off x="2994257" y="2914097"/>
              <a:ext cx="682465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s://lh3.googleusercontent.com/GQse_bD4FUQNHeJ6Re5Lvr6a9-WzqTzkaWMcEvfP6rnuxzN8VMqlc9x6jNjq1dtQpepfuAp3B2JAtUnkpLwvGZHq2ngEjU_JC5-yzsJQ9gk7h_Nbcrc7zcQSvzcLl2-S6r2C1vA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77" r="-1"/>
            <a:stretch/>
          </p:blipFill>
          <p:spPr bwMode="auto">
            <a:xfrm>
              <a:off x="2032001" y="2914097"/>
              <a:ext cx="832412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lh3.googleusercontent.com/Hk3c6FW184pmDAXiBiZNH8fZhFpD2fF0ZElX_pGtl_vJ89mg2Awt1ZwGAsS3kzINIJ2Vt1KSJOvu3e-lzSb4hnYXTFPZdyXc74UH1XGW37hJ7BRqVr-gwfbWfKOZlDdUZy0NYUNr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5"/>
            <a:stretch/>
          </p:blipFill>
          <p:spPr bwMode="auto">
            <a:xfrm>
              <a:off x="1249679" y="3657634"/>
              <a:ext cx="631685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https://lh4.googleusercontent.com/xuo164P_rN5O5otM_a-jHaK1YwoBnomYLXldXhY6KLsTyzk1ES1DuUESrH8KnsSUXy57-AR35vL0Z1RiZcog07W8JnFezcmlF3tchMceyoqXu9eOYx0b_pLvVctML4RYWeIOHZD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/>
          <a:stretch/>
        </p:blipFill>
        <p:spPr bwMode="auto">
          <a:xfrm>
            <a:off x="1939751" y="3667794"/>
            <a:ext cx="74495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בעיות סביבתיות – את מי זה מעניין?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628650" y="1460499"/>
            <a:ext cx="7886700" cy="2339342"/>
          </a:xfrm>
        </p:spPr>
        <p:txBody>
          <a:bodyPr/>
          <a:lstStyle/>
          <a:p>
            <a:r>
              <a:rPr lang="he-IL" dirty="0" smtClean="0"/>
              <a:t>סרקו את </a:t>
            </a:r>
            <a:r>
              <a:rPr lang="he-IL" dirty="0"/>
              <a:t>קוד </a:t>
            </a:r>
            <a:r>
              <a:rPr lang="he-IL" dirty="0" smtClean="0"/>
              <a:t>ה </a:t>
            </a:r>
            <a:r>
              <a:rPr lang="en-US" dirty="0" smtClean="0"/>
              <a:t>QR</a:t>
            </a:r>
            <a:r>
              <a:rPr lang="he-IL" dirty="0"/>
              <a:t> </a:t>
            </a:r>
            <a:r>
              <a:rPr lang="he-IL" dirty="0" smtClean="0"/>
              <a:t>(נציג אחד מכל קבוצה)</a:t>
            </a:r>
          </a:p>
          <a:p>
            <a:r>
              <a:rPr lang="he-IL" dirty="0" smtClean="0"/>
              <a:t>הקלידו למרחב ה-</a:t>
            </a:r>
            <a:r>
              <a:rPr lang="en-US" dirty="0" smtClean="0"/>
              <a:t>Answer </a:t>
            </a:r>
            <a:r>
              <a:rPr lang="en-US" dirty="0"/>
              <a:t>Garden </a:t>
            </a:r>
            <a:r>
              <a:rPr lang="he-IL" dirty="0" smtClean="0"/>
              <a:t> את </a:t>
            </a:r>
            <a:r>
              <a:rPr lang="he-IL" dirty="0"/>
              <a:t>כל בעלי העניין שרשמה </a:t>
            </a:r>
            <a:r>
              <a:rPr lang="he-IL" dirty="0" smtClean="0"/>
              <a:t>הקבוצה.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הקלידו כל </a:t>
            </a:r>
            <a:r>
              <a:rPr lang="he-IL" dirty="0"/>
              <a:t>בעל עניין כתשובה נפרדת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772160" y="4666556"/>
            <a:ext cx="1403350" cy="14700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solidFill>
                  <a:schemeClr val="tx2"/>
                </a:solidFill>
              </a:rPr>
              <a:t>מקמו כאן את קוד </a:t>
            </a:r>
            <a:r>
              <a:rPr lang="en-US" sz="1400" dirty="0">
                <a:solidFill>
                  <a:schemeClr val="tx2"/>
                </a:solidFill>
              </a:rPr>
              <a:t>QR</a:t>
            </a:r>
            <a:r>
              <a:rPr lang="he-IL" sz="1400" dirty="0">
                <a:solidFill>
                  <a:schemeClr val="tx2"/>
                </a:solidFill>
              </a:rPr>
              <a:t> למרחב שהוכן מראש</a:t>
            </a:r>
            <a:endParaRPr lang="en-US" sz="1400" dirty="0">
              <a:solidFill>
                <a:schemeClr val="tx2"/>
              </a:solidFill>
            </a:endParaRPr>
          </a:p>
          <a:p>
            <a:pPr algn="ctr"/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95" y="3325936"/>
            <a:ext cx="2611755" cy="29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זה באמת ירוק?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55788"/>
            <a:ext cx="3886200" cy="43513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en-US" sz="1600" dirty="0" smtClean="0"/>
          </a:p>
          <a:p>
            <a:pPr marL="0" indent="0" algn="l" rtl="0">
              <a:buNone/>
            </a:pPr>
            <a:endParaRPr lang="en-US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endParaRPr lang="he-IL" sz="1600" dirty="0"/>
          </a:p>
          <a:p>
            <a:pPr marL="0" indent="0" algn="l" rtl="0">
              <a:buNone/>
            </a:pPr>
            <a:endParaRPr lang="he-IL" sz="1600" dirty="0" smtClean="0"/>
          </a:p>
          <a:p>
            <a:pPr marL="0" indent="0" algn="l" rtl="0"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www.youtube.com/watch?v=mP-Pb4L_hBc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צפו בפרסומת למים מינרליים.</a:t>
            </a:r>
            <a:endParaRPr lang="en-US" sz="2400" dirty="0"/>
          </a:p>
        </p:txBody>
      </p:sp>
      <p:pic>
        <p:nvPicPr>
          <p:cNvPr id="5" name="תמונה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855788"/>
            <a:ext cx="2709958" cy="37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 ירוק">
      <a:dk1>
        <a:srgbClr val="282828"/>
      </a:dk1>
      <a:lt1>
        <a:sysClr val="window" lastClr="FFFFFF"/>
      </a:lt1>
      <a:dk2>
        <a:srgbClr val="44546A"/>
      </a:dk2>
      <a:lt2>
        <a:srgbClr val="E7E6E6"/>
      </a:lt2>
      <a:accent1>
        <a:srgbClr val="562364"/>
      </a:accent1>
      <a:accent2>
        <a:srgbClr val="ED7D31"/>
      </a:accent2>
      <a:accent3>
        <a:srgbClr val="A5A5A5"/>
      </a:accent3>
      <a:accent4>
        <a:srgbClr val="FFBC16"/>
      </a:accent4>
      <a:accent5>
        <a:srgbClr val="4472C4"/>
      </a:accent5>
      <a:accent6>
        <a:srgbClr val="91A93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פיננסי ירוק.pptx" id="{16297798-E28A-436D-AEEA-5FFC39E308E9}" vid="{8D24B09F-0324-4100-B88B-67855C16E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20163</TotalTime>
  <Words>656</Words>
  <Application>Microsoft Office PowerPoint</Application>
  <PresentationFormat>On-screen Show (4:3)</PresentationFormat>
  <Paragraphs>143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ערכת נושא Office</vt:lpstr>
      <vt:lpstr>זה משתלם לכולם?</vt:lpstr>
      <vt:lpstr>נחלת הכלל</vt:lpstr>
      <vt:lpstr>נחלת הכלל</vt:lpstr>
      <vt:lpstr>נחלת הכלל</vt:lpstr>
      <vt:lpstr>בעלי עניין בנושאי סביבה</vt:lpstr>
      <vt:lpstr>בעלי עניין בנושאי סביבה</vt:lpstr>
      <vt:lpstr>בעיות סביבתיות – את מי זה מעניין?</vt:lpstr>
      <vt:lpstr>בעיות סביבתיות – את מי זה מעניין?</vt:lpstr>
      <vt:lpstr>האם זה באמת ירוק?</vt:lpstr>
      <vt:lpstr>האם זה באמת ירוק?</vt:lpstr>
      <vt:lpstr>האם זה באמת ירוק?</vt:lpstr>
      <vt:lpstr>מחפשים פתרונות – עבודה בקבוצות</vt:lpstr>
      <vt:lpstr>מחפשים פתרונות – עבודה בקבוצות</vt:lpstr>
      <vt:lpstr>מחפשים פתרונות – עבודה בקבוצות</vt:lpstr>
      <vt:lpstr>פתרון WIN-WIN</vt:lpstr>
      <vt:lpstr>זה משתלם לכולם</vt:lpstr>
      <vt:lpstr>זה משתלם לכולם</vt:lpstr>
      <vt:lpstr>זה משתלם לכולם</vt:lpstr>
      <vt:lpstr>רפלקציה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Michal Giladi</cp:lastModifiedBy>
  <cp:revision>100</cp:revision>
  <dcterms:created xsi:type="dcterms:W3CDTF">2020-02-25T13:39:01Z</dcterms:created>
  <dcterms:modified xsi:type="dcterms:W3CDTF">2021-08-02T13:46:44Z</dcterms:modified>
</cp:coreProperties>
</file>