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
          <p15:clr>
            <a:srgbClr val="A4A3A4"/>
          </p15:clr>
        </p15:guide>
        <p15:guide id="2" pos="5443"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keNflDNcjN1m7fj/xFH20zre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Gropper" initials="" lastIdx="6" clrIdx="0"/>
  <p:cmAuthor id="1" name="Michal Giladi" initials="" lastIdx="1" clrIdx="1"/>
  <p:cmAuthor id="2" name="חגית מתוק"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6"/>
      </p:cViewPr>
      <p:guideLst>
        <p:guide orient="horz" pos="1152"/>
        <p:guide pos="54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51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eteach.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eteach.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300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endParaRPr/>
          </a:p>
        </p:txBody>
      </p:sp>
      <p:sp>
        <p:nvSpPr>
          <p:cNvPr id="171" name="Google Shape;171;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10</a:t>
            </a:fld>
            <a:endParaRPr/>
          </a:p>
        </p:txBody>
      </p:sp>
    </p:spTree>
    <p:extLst>
      <p:ext uri="{BB962C8B-B14F-4D97-AF65-F5344CB8AC3E}">
        <p14:creationId xmlns:p14="http://schemas.microsoft.com/office/powerpoint/2010/main" val="252145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הערכים של טביעת הרגל האקולוגית במקרא של מפה זו הם </a:t>
            </a:r>
            <a:r>
              <a:rPr lang="x-none" sz="1200" b="0" i="0" u="none" strike="noStrike">
                <a:solidFill>
                  <a:schemeClr val="dk1"/>
                </a:solidFill>
                <a:latin typeface="Calibri"/>
                <a:ea typeface="Calibri"/>
                <a:cs typeface="Calibri"/>
                <a:sym typeface="Calibri"/>
              </a:rPr>
              <a:t>ביחידת שטח הקטאר hectare השווה ל- 10 דונם.</a:t>
            </a:r>
            <a:r>
              <a:rPr lang="x-none"/>
              <a:t/>
            </a:r>
            <a:br>
              <a:rPr lang="x-none"/>
            </a:br>
            <a:endParaRPr/>
          </a:p>
        </p:txBody>
      </p:sp>
      <p:sp>
        <p:nvSpPr>
          <p:cNvPr id="184" name="Google Shape;184;p1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11</a:t>
            </a:fld>
            <a:endParaRPr/>
          </a:p>
        </p:txBody>
      </p:sp>
    </p:spTree>
    <p:extLst>
      <p:ext uri="{BB962C8B-B14F-4D97-AF65-F5344CB8AC3E}">
        <p14:creationId xmlns:p14="http://schemas.microsoft.com/office/powerpoint/2010/main" val="72557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הערכים של טביעת הרגל האקולוגית במקרא של מפה זו הם </a:t>
            </a:r>
            <a:r>
              <a:rPr lang="x-none" sz="1200" b="0" i="0" u="none" strike="noStrike">
                <a:solidFill>
                  <a:schemeClr val="dk1"/>
                </a:solidFill>
                <a:latin typeface="Calibri"/>
                <a:ea typeface="Calibri"/>
                <a:cs typeface="Calibri"/>
                <a:sym typeface="Calibri"/>
              </a:rPr>
              <a:t>ביחידת שטח הקטאר hectare השווה ל- 10 דונם.</a:t>
            </a:r>
            <a:r>
              <a:rPr lang="x-none"/>
              <a:t/>
            </a:r>
            <a:br>
              <a:rPr lang="x-none"/>
            </a:br>
            <a:endParaRPr/>
          </a:p>
        </p:txBody>
      </p:sp>
      <p:sp>
        <p:nvSpPr>
          <p:cNvPr id="199" name="Google Shape;199;p1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12</a:t>
            </a:fld>
            <a:endParaRPr/>
          </a:p>
        </p:txBody>
      </p:sp>
    </p:spTree>
    <p:extLst>
      <p:ext uri="{BB962C8B-B14F-4D97-AF65-F5344CB8AC3E}">
        <p14:creationId xmlns:p14="http://schemas.microsoft.com/office/powerpoint/2010/main" val="13624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sz="1200" b="0" i="0" u="none" strike="noStrike">
                <a:solidFill>
                  <a:schemeClr val="dk1"/>
                </a:solidFill>
                <a:latin typeface="Calibri"/>
                <a:ea typeface="Calibri"/>
                <a:cs typeface="Calibri"/>
                <a:sym typeface="Calibri"/>
              </a:rPr>
              <a:t>השערות אפשריות הן שבמדינות בהן לאנשים יש טביעת רגל אקולוגית ממוצעת גבוהה יותר, האנשים צורכים יותר מוצרים, משתמשים יותר באנרגיה (לחיי היומיום למשל מיזוג ותחבורה ולייצור מוצרי הצריכה במפעלים), אנשים אוכלים יותר ויש בהן בזבוז גדול יותר של מזון שנזרק כלומר</a:t>
            </a:r>
            <a:endParaRPr/>
          </a:p>
          <a:p>
            <a:pPr marL="0" marR="0" lvl="0" indent="0" algn="r" rtl="1">
              <a:lnSpc>
                <a:spcPct val="100000"/>
              </a:lnSpc>
              <a:spcBef>
                <a:spcPts val="0"/>
              </a:spcBef>
              <a:spcAft>
                <a:spcPts val="0"/>
              </a:spcAft>
              <a:buClr>
                <a:schemeClr val="dk1"/>
              </a:buClr>
              <a:buSzPts val="1200"/>
              <a:buFont typeface="Calibri"/>
              <a:buNone/>
            </a:pPr>
            <a:r>
              <a:rPr lang="x-none" sz="1200" b="0" i="0" u="none" strike="noStrike">
                <a:solidFill>
                  <a:schemeClr val="dk1"/>
                </a:solidFill>
                <a:latin typeface="Calibri"/>
                <a:ea typeface="Calibri"/>
                <a:cs typeface="Calibri"/>
                <a:sym typeface="Calibri"/>
              </a:rPr>
              <a:t>דרושים יותר שטחים לגידול מזון, יש יותר שימוש במזון מעובד שדורש אנרגיה במפעלים לייצור שלו, יש יותר מזון שנזרק, יש יותר שימוש במוצרים לא טבעיים (פלסטיק וכדומה) המיוצרים במפעלים ונדרשת אנרגיה לייצור שלהם ומקום לפסולת שהם יוצרים ועוד.</a:t>
            </a:r>
            <a:endParaRPr/>
          </a:p>
          <a:p>
            <a:pPr marL="0" lvl="0" indent="0" algn="r" rtl="1">
              <a:spcBef>
                <a:spcPts val="0"/>
              </a:spcBef>
              <a:spcAft>
                <a:spcPts val="0"/>
              </a:spcAft>
              <a:buNone/>
            </a:pPr>
            <a:r>
              <a:rPr lang="x-none"/>
              <a:t/>
            </a:r>
            <a:br>
              <a:rPr lang="x-none"/>
            </a:br>
            <a:endParaRPr/>
          </a:p>
        </p:txBody>
      </p:sp>
      <p:sp>
        <p:nvSpPr>
          <p:cNvPr id="210" name="Google Shape;210;p1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13</a:t>
            </a:fld>
            <a:endParaRPr/>
          </a:p>
        </p:txBody>
      </p:sp>
    </p:spTree>
    <p:extLst>
      <p:ext uri="{BB962C8B-B14F-4D97-AF65-F5344CB8AC3E}">
        <p14:creationId xmlns:p14="http://schemas.microsoft.com/office/powerpoint/2010/main" val="395511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בקישור  </a:t>
            </a:r>
            <a:r>
              <a:rPr lang="x-none" sz="1200" u="sng">
                <a:solidFill>
                  <a:schemeClr val="hlink"/>
                </a:solidFill>
                <a:hlinkClick r:id="rId3"/>
              </a:rPr>
              <a:t>https://geteach.com/</a:t>
            </a:r>
            <a:r>
              <a:rPr lang="x-none"/>
              <a:t>בתפריט התחתון מימין נבחר את סוג המפה ( (Select Map ומשמאל את השכבה של המדד שיוצג Layers)).</a:t>
            </a:r>
            <a:br>
              <a:rPr lang="x-none"/>
            </a:br>
            <a:r>
              <a:rPr lang="x-none" sz="1200" b="0" i="0" u="none" strike="noStrike">
                <a:solidFill>
                  <a:schemeClr val="dk1"/>
                </a:solidFill>
                <a:latin typeface="Calibri"/>
                <a:ea typeface="Calibri"/>
                <a:cs typeface="Calibri"/>
                <a:sym typeface="Calibri"/>
              </a:rPr>
              <a:t>בקבוצת המפות Human Geography </a:t>
            </a:r>
            <a:r>
              <a:rPr lang="x-none"/>
              <a:t>נבחר מפת כלכלה Economy)) שכבת תוצר מקומי גולמי (GDP). זהו אחד המדדים המקובלים להערכת העושר וכוח הקנייה של אזרחי מדינה.</a:t>
            </a:r>
            <a:br>
              <a:rPr lang="x-none"/>
            </a:br>
            <a:r>
              <a:rPr lang="x-none" sz="1200" b="0" i="0" u="none" strike="noStrike">
                <a:solidFill>
                  <a:schemeClr val="dk1"/>
                </a:solidFill>
                <a:latin typeface="Calibri"/>
                <a:ea typeface="Calibri"/>
                <a:cs typeface="Calibri"/>
                <a:sym typeface="Calibri"/>
              </a:rPr>
              <a:t>(לבחירתכם, תוכלו לבדוק מפות נוספות באתר זה).</a:t>
            </a:r>
            <a:endParaRPr b="0"/>
          </a:p>
          <a:p>
            <a:pPr marL="0" lvl="0" indent="0" algn="r" rtl="1">
              <a:spcBef>
                <a:spcPts val="0"/>
              </a:spcBef>
              <a:spcAft>
                <a:spcPts val="0"/>
              </a:spcAft>
              <a:buNone/>
            </a:pPr>
            <a:r>
              <a:rPr lang="x-none"/>
              <a:t/>
            </a:r>
            <a:br>
              <a:rPr lang="x-none"/>
            </a:br>
            <a:r>
              <a:rPr lang="x-none"/>
              <a:t/>
            </a:r>
            <a:br>
              <a:rPr lang="x-none"/>
            </a:br>
            <a:endParaRPr/>
          </a:p>
        </p:txBody>
      </p:sp>
      <p:sp>
        <p:nvSpPr>
          <p:cNvPr id="220" name="Google Shape;220;p1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14</a:t>
            </a:fld>
            <a:endParaRPr/>
          </a:p>
        </p:txBody>
      </p:sp>
    </p:spTree>
    <p:extLst>
      <p:ext uri="{BB962C8B-B14F-4D97-AF65-F5344CB8AC3E}">
        <p14:creationId xmlns:p14="http://schemas.microsoft.com/office/powerpoint/2010/main" val="254224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בקישור  </a:t>
            </a:r>
            <a:r>
              <a:rPr lang="x-none" sz="1200" u="sng">
                <a:solidFill>
                  <a:schemeClr val="hlink"/>
                </a:solidFill>
                <a:hlinkClick r:id="rId3"/>
              </a:rPr>
              <a:t>https://geteach.com/</a:t>
            </a:r>
            <a:r>
              <a:rPr lang="x-none"/>
              <a:t>בתפריט התחתון מימין נבחר את סוג המפה ( (Select Map ומשמאל את השכבה של המדד שיוצג Layers)).</a:t>
            </a:r>
            <a:br>
              <a:rPr lang="x-none"/>
            </a:br>
            <a:r>
              <a:rPr lang="x-none" sz="1200" b="0" i="0" u="none" strike="noStrike">
                <a:solidFill>
                  <a:schemeClr val="dk1"/>
                </a:solidFill>
                <a:latin typeface="Calibri"/>
                <a:ea typeface="Calibri"/>
                <a:cs typeface="Calibri"/>
                <a:sym typeface="Calibri"/>
              </a:rPr>
              <a:t>בקבוצת המפות Human Geography </a:t>
            </a:r>
            <a:r>
              <a:rPr lang="x-none"/>
              <a:t>נבחר </a:t>
            </a:r>
            <a:r>
              <a:rPr lang="x-none" sz="1200" b="0" i="0" u="none" strike="noStrike">
                <a:solidFill>
                  <a:schemeClr val="dk1"/>
                </a:solidFill>
                <a:latin typeface="Calibri"/>
                <a:ea typeface="Calibri"/>
                <a:cs typeface="Calibri"/>
                <a:sym typeface="Calibri"/>
              </a:rPr>
              <a:t>מפת אנרגיה Energy) – ) שכבת צריכת חשמל Electricity Consumption)).</a:t>
            </a:r>
            <a:endParaRPr/>
          </a:p>
          <a:p>
            <a:pPr marL="0" lvl="0" indent="0" algn="r" rtl="1">
              <a:spcBef>
                <a:spcPts val="0"/>
              </a:spcBef>
              <a:spcAft>
                <a:spcPts val="0"/>
              </a:spcAft>
              <a:buNone/>
            </a:pPr>
            <a:r>
              <a:rPr lang="x-none" sz="1200" b="0" i="0" u="none" strike="noStrike">
                <a:solidFill>
                  <a:schemeClr val="dk1"/>
                </a:solidFill>
                <a:latin typeface="Calibri"/>
                <a:ea typeface="Calibri"/>
                <a:cs typeface="Calibri"/>
                <a:sym typeface="Calibri"/>
              </a:rPr>
              <a:t>(לבחירתכם, תוכלו לבדוק מפות נוספות באתר זה).</a:t>
            </a:r>
            <a:endParaRPr b="0"/>
          </a:p>
          <a:p>
            <a:pPr marL="0" lvl="0" indent="0" algn="r" rtl="1">
              <a:spcBef>
                <a:spcPts val="0"/>
              </a:spcBef>
              <a:spcAft>
                <a:spcPts val="0"/>
              </a:spcAft>
              <a:buNone/>
            </a:pP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234" name="Google Shape;234;p1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15</a:t>
            </a:fld>
            <a:endParaRPr/>
          </a:p>
        </p:txBody>
      </p:sp>
    </p:spTree>
    <p:extLst>
      <p:ext uri="{BB962C8B-B14F-4D97-AF65-F5344CB8AC3E}">
        <p14:creationId xmlns:p14="http://schemas.microsoft.com/office/powerpoint/2010/main" val="368007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a:p>
        </p:txBody>
      </p:sp>
      <p:sp>
        <p:nvSpPr>
          <p:cNvPr id="248" name="Google Shape;248;p1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16</a:t>
            </a:fld>
            <a:endParaRPr/>
          </a:p>
        </p:txBody>
      </p:sp>
    </p:spTree>
    <p:extLst>
      <p:ext uri="{BB962C8B-B14F-4D97-AF65-F5344CB8AC3E}">
        <p14:creationId xmlns:p14="http://schemas.microsoft.com/office/powerpoint/2010/main" val="81336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endParaRPr/>
          </a:p>
        </p:txBody>
      </p:sp>
      <p:sp>
        <p:nvSpPr>
          <p:cNvPr id="264" name="Google Shape;264;p1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17</a:t>
            </a:fld>
            <a:endParaRPr/>
          </a:p>
        </p:txBody>
      </p:sp>
    </p:spTree>
    <p:extLst>
      <p:ext uri="{BB962C8B-B14F-4D97-AF65-F5344CB8AC3E}">
        <p14:creationId xmlns:p14="http://schemas.microsoft.com/office/powerpoint/2010/main" val="1367968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יש להכין בכיתה מראש 3 אזורים עם שילוט מתאים (רצוי בצבעים המופיעים במצגת), בהתאם לשלושת התחומים: כלכלה, סביבה, טכנולוגיה </a:t>
            </a:r>
            <a:endParaRPr/>
          </a:p>
        </p:txBody>
      </p:sp>
      <p:sp>
        <p:nvSpPr>
          <p:cNvPr id="280" name="Google Shape;280;p1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18</a:t>
            </a:fld>
            <a:endParaRPr/>
          </a:p>
        </p:txBody>
      </p:sp>
    </p:spTree>
    <p:extLst>
      <p:ext uri="{BB962C8B-B14F-4D97-AF65-F5344CB8AC3E}">
        <p14:creationId xmlns:p14="http://schemas.microsoft.com/office/powerpoint/2010/main" val="117651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יש לתלות בכיתה שילוט לסימון שלושה אזורים בהתאם לשלושת התחומים: כלכלה, סביבה, טכנולוגיה (מומלץ שילוט בצבעים המופיעים במצגת). </a:t>
            </a:r>
            <a:endParaRPr/>
          </a:p>
        </p:txBody>
      </p:sp>
      <p:sp>
        <p:nvSpPr>
          <p:cNvPr id="290" name="Google Shape;290;p1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19</a:t>
            </a:fld>
            <a:endParaRPr/>
          </a:p>
        </p:txBody>
      </p:sp>
    </p:spTree>
    <p:extLst>
      <p:ext uri="{BB962C8B-B14F-4D97-AF65-F5344CB8AC3E}">
        <p14:creationId xmlns:p14="http://schemas.microsoft.com/office/powerpoint/2010/main" val="220578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קישור לשאלון טביעת רגל אקולוגית: https://heschel.org.il/ecological-footprint/ </a:t>
            </a:r>
            <a:br>
              <a:rPr lang="x-none"/>
            </a:br>
            <a:r>
              <a:rPr lang="x-none"/>
              <a:t/>
            </a:r>
            <a:br>
              <a:rPr lang="x-none"/>
            </a:br>
            <a:r>
              <a:rPr lang="x-none"/>
              <a:t>תמונה: https://pixabay.com/illustrations/ecological-footprint-4123696/ </a:t>
            </a:r>
            <a:endParaRPr/>
          </a:p>
        </p:txBody>
      </p:sp>
      <p:sp>
        <p:nvSpPr>
          <p:cNvPr id="106" name="Google Shape;106;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a:t>
            </a:fld>
            <a:endParaRPr/>
          </a:p>
        </p:txBody>
      </p:sp>
    </p:spTree>
    <p:extLst>
      <p:ext uri="{BB962C8B-B14F-4D97-AF65-F5344CB8AC3E}">
        <p14:creationId xmlns:p14="http://schemas.microsoft.com/office/powerpoint/2010/main" val="1849091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r>
              <a:rPr lang="x-none" sz="1200" b="1" i="0" u="none" strike="noStrike">
                <a:solidFill>
                  <a:schemeClr val="dk1"/>
                </a:solidFill>
                <a:latin typeface="Calibri"/>
                <a:ea typeface="Calibri"/>
                <a:cs typeface="Calibri"/>
                <a:sym typeface="Calibri"/>
              </a:rPr>
              <a:t>הערה: </a:t>
            </a:r>
            <a:r>
              <a:rPr lang="x-none" sz="1200" b="0" i="0" u="none" strike="noStrike">
                <a:solidFill>
                  <a:schemeClr val="dk1"/>
                </a:solidFill>
                <a:latin typeface="Calibri"/>
                <a:ea typeface="Calibri"/>
                <a:cs typeface="Calibri"/>
                <a:sym typeface="Calibri"/>
              </a:rPr>
              <a:t>במידה וייווצר פער גדול במספרי התלמידים בקבוצות, מומלץ לבקש מתלמידים שהסיפור שלהם מתאים לדעתם ליותר מאזור אחד, לעבור בהתאם מקבוצה גדולה לקבוצה קטנה יותר.</a:t>
            </a:r>
            <a:endParaRPr b="0"/>
          </a:p>
          <a:p>
            <a:pPr marL="0" lvl="0" indent="0" algn="r" rtl="1">
              <a:spcBef>
                <a:spcPts val="0"/>
              </a:spcBef>
              <a:spcAft>
                <a:spcPts val="0"/>
              </a:spcAft>
              <a:buNone/>
            </a:pPr>
            <a:r>
              <a:rPr lang="x-none"/>
              <a:t/>
            </a:r>
            <a:br>
              <a:rPr lang="x-none"/>
            </a:br>
            <a:endParaRPr/>
          </a:p>
          <a:p>
            <a:pPr marL="0" marR="0" lvl="0" indent="0" algn="r" rtl="1">
              <a:lnSpc>
                <a:spcPct val="100000"/>
              </a:lnSpc>
              <a:spcBef>
                <a:spcPts val="0"/>
              </a:spcBef>
              <a:spcAft>
                <a:spcPts val="0"/>
              </a:spcAft>
              <a:buClr>
                <a:schemeClr val="dk1"/>
              </a:buClr>
              <a:buSzPts val="1200"/>
              <a:buFont typeface="Calibri"/>
              <a:buNone/>
            </a:pP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300" name="Google Shape;300;p2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20</a:t>
            </a:fld>
            <a:endParaRPr/>
          </a:p>
        </p:txBody>
      </p:sp>
    </p:spTree>
    <p:extLst>
      <p:ext uri="{BB962C8B-B14F-4D97-AF65-F5344CB8AC3E}">
        <p14:creationId xmlns:p14="http://schemas.microsoft.com/office/powerpoint/2010/main" val="210635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r>
              <a:rPr lang="x-none"/>
              <a:t/>
            </a:r>
            <a:br>
              <a:rPr lang="x-none"/>
            </a:br>
            <a:endParaRPr/>
          </a:p>
          <a:p>
            <a:pPr marL="0" marR="0" lvl="0" indent="0" algn="r" rtl="1">
              <a:lnSpc>
                <a:spcPct val="100000"/>
              </a:lnSpc>
              <a:spcBef>
                <a:spcPts val="0"/>
              </a:spcBef>
              <a:spcAft>
                <a:spcPts val="0"/>
              </a:spcAft>
              <a:buClr>
                <a:schemeClr val="dk1"/>
              </a:buClr>
              <a:buSzPts val="1200"/>
              <a:buFont typeface="Calibri"/>
              <a:buNone/>
            </a:pP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308" name="Google Shape;308;p2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21</a:t>
            </a:fld>
            <a:endParaRPr/>
          </a:p>
        </p:txBody>
      </p:sp>
    </p:spTree>
    <p:extLst>
      <p:ext uri="{BB962C8B-B14F-4D97-AF65-F5344CB8AC3E}">
        <p14:creationId xmlns:p14="http://schemas.microsoft.com/office/powerpoint/2010/main" val="2801851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r>
              <a:rPr lang="x-none"/>
              <a:t/>
            </a:r>
            <a:br>
              <a:rPr lang="x-none"/>
            </a:br>
            <a:endParaRPr/>
          </a:p>
          <a:p>
            <a:pPr marL="0" marR="0" lvl="0" indent="0" algn="r" rtl="1">
              <a:lnSpc>
                <a:spcPct val="100000"/>
              </a:lnSpc>
              <a:spcBef>
                <a:spcPts val="0"/>
              </a:spcBef>
              <a:spcAft>
                <a:spcPts val="0"/>
              </a:spcAft>
              <a:buClr>
                <a:schemeClr val="dk1"/>
              </a:buClr>
              <a:buSzPts val="1200"/>
              <a:buFont typeface="Calibri"/>
              <a:buNone/>
            </a:pP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318" name="Google Shape;318;p2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22</a:t>
            </a:fld>
            <a:endParaRPr/>
          </a:p>
        </p:txBody>
      </p:sp>
    </p:spTree>
    <p:extLst>
      <p:ext uri="{BB962C8B-B14F-4D97-AF65-F5344CB8AC3E}">
        <p14:creationId xmlns:p14="http://schemas.microsoft.com/office/powerpoint/2010/main" val="446912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326" name="Google Shape;326;p2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23</a:t>
            </a:fld>
            <a:endParaRPr/>
          </a:p>
        </p:txBody>
      </p:sp>
    </p:spTree>
    <p:extLst>
      <p:ext uri="{BB962C8B-B14F-4D97-AF65-F5344CB8AC3E}">
        <p14:creationId xmlns:p14="http://schemas.microsoft.com/office/powerpoint/2010/main" val="2110755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334" name="Google Shape;334;p2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24</a:t>
            </a:fld>
            <a:endParaRPr/>
          </a:p>
        </p:txBody>
      </p:sp>
    </p:spTree>
    <p:extLst>
      <p:ext uri="{BB962C8B-B14F-4D97-AF65-F5344CB8AC3E}">
        <p14:creationId xmlns:p14="http://schemas.microsoft.com/office/powerpoint/2010/main" val="2864238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r>
              <a:rPr lang="x-none"/>
              <a:t/>
            </a:r>
            <a:br>
              <a:rPr lang="x-none"/>
            </a:br>
            <a:endParaRPr b="0"/>
          </a:p>
          <a:p>
            <a:pPr marL="0" lvl="0" indent="0" algn="r" rtl="1">
              <a:spcBef>
                <a:spcPts val="0"/>
              </a:spcBef>
              <a:spcAft>
                <a:spcPts val="0"/>
              </a:spcAft>
              <a:buNone/>
            </a:pPr>
            <a:r>
              <a:rPr lang="x-none"/>
              <a:t/>
            </a:r>
            <a:br>
              <a:rPr lang="x-none"/>
            </a:br>
            <a:r>
              <a:rPr lang="x-none"/>
              <a:t/>
            </a:r>
            <a:br>
              <a:rPr lang="x-none"/>
            </a:br>
            <a:endParaRPr/>
          </a:p>
        </p:txBody>
      </p:sp>
      <p:sp>
        <p:nvSpPr>
          <p:cNvPr id="342" name="Google Shape;342;p2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25</a:t>
            </a:fld>
            <a:endParaRPr/>
          </a:p>
        </p:txBody>
      </p:sp>
    </p:spTree>
    <p:extLst>
      <p:ext uri="{BB962C8B-B14F-4D97-AF65-F5344CB8AC3E}">
        <p14:creationId xmlns:p14="http://schemas.microsoft.com/office/powerpoint/2010/main" val="3591705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x-none" sz="1200" b="0" i="0" u="none" strike="noStrike">
                <a:solidFill>
                  <a:schemeClr val="dk1"/>
                </a:solidFill>
                <a:latin typeface="Calibri"/>
                <a:ea typeface="Calibri"/>
                <a:cs typeface="Calibri"/>
                <a:sym typeface="Calibri"/>
              </a:rPr>
              <a:t>Image by &lt;a href="https://pixabay.com/users/geralt-9301/?utm_source=link-attribution&amp;amp;utm_medium=referral&amp;amp;utm_campaign=image&amp;amp;utm_content=3295824"&gt;Gerd Altmann&lt;/a&gt; from &lt;a href="https://pixabay.com/?utm_source=link-attribution&amp;amp;utm_medium=referral&amp;amp;utm_campaign=image&amp;amp;utm_content=3295824"&gt;Pixabay&lt;/a&gt;</a:t>
            </a:r>
            <a:endParaRPr b="0"/>
          </a:p>
          <a:p>
            <a:pPr marL="0" lvl="0" indent="0" algn="r" rtl="1">
              <a:spcBef>
                <a:spcPts val="0"/>
              </a:spcBef>
              <a:spcAft>
                <a:spcPts val="0"/>
              </a:spcAft>
              <a:buNone/>
            </a:pPr>
            <a:r>
              <a:rPr lang="x-none"/>
              <a:t/>
            </a:r>
            <a:br>
              <a:rPr lang="x-none"/>
            </a:br>
            <a:endParaRPr/>
          </a:p>
        </p:txBody>
      </p:sp>
      <p:sp>
        <p:nvSpPr>
          <p:cNvPr id="353" name="Google Shape;353;p2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26</a:t>
            </a:fld>
            <a:endParaRPr/>
          </a:p>
        </p:txBody>
      </p:sp>
    </p:spTree>
    <p:extLst>
      <p:ext uri="{BB962C8B-B14F-4D97-AF65-F5344CB8AC3E}">
        <p14:creationId xmlns:p14="http://schemas.microsoft.com/office/powerpoint/2010/main" val="409227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50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endParaRPr/>
          </a:p>
        </p:txBody>
      </p:sp>
      <p:sp>
        <p:nvSpPr>
          <p:cNvPr id="123" name="Google Shape;123;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4</a:t>
            </a:fld>
            <a:endParaRPr/>
          </a:p>
        </p:txBody>
      </p:sp>
    </p:spTree>
    <p:extLst>
      <p:ext uri="{BB962C8B-B14F-4D97-AF65-F5344CB8AC3E}">
        <p14:creationId xmlns:p14="http://schemas.microsoft.com/office/powerpoint/2010/main" val="43468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b="1"/>
              <a:t>שטח הטבע בכדור הארץ הדרוש כדי לספק לכל אחד את כלל הצרכים שלו כולל </a:t>
            </a:r>
            <a:r>
              <a:rPr lang="x-none" sz="1200" b="1" i="0" u="none" strike="noStrike">
                <a:solidFill>
                  <a:schemeClr val="dk1"/>
                </a:solidFill>
                <a:latin typeface="Calibri"/>
                <a:ea typeface="Calibri"/>
                <a:cs typeface="Calibri"/>
                <a:sym typeface="Calibri"/>
              </a:rPr>
              <a:t>למשל: </a:t>
            </a:r>
            <a:r>
              <a:rPr lang="x-none" sz="1200" b="0" i="0" u="none" strike="noStrike">
                <a:solidFill>
                  <a:schemeClr val="dk1"/>
                </a:solidFill>
                <a:latin typeface="Calibri"/>
                <a:ea typeface="Calibri"/>
                <a:cs typeface="Calibri"/>
                <a:sym typeface="Calibri"/>
              </a:rPr>
              <a:t>שטח למגורים, שטח לגידול מזון, משאבי טבע לייצור המוצרים השונים וכן לייצור אנרגיה, שטח לפינוי פסולת, שטח יערות לקליטת הפחמן הדו-חמצני הנוצר כתוצאה מהפעילות ומהצריכה של כל אחד.</a:t>
            </a:r>
            <a:endParaRPr/>
          </a:p>
          <a:p>
            <a:pPr marL="0" lvl="0" indent="0" algn="r" rtl="1">
              <a:spcBef>
                <a:spcPts val="0"/>
              </a:spcBef>
              <a:spcAft>
                <a:spcPts val="0"/>
              </a:spcAft>
              <a:buNone/>
            </a:pPr>
            <a:r>
              <a:rPr lang="x-none"/>
              <a:t/>
            </a:r>
            <a:br>
              <a:rPr lang="x-none"/>
            </a:br>
            <a:endParaRPr/>
          </a:p>
        </p:txBody>
      </p:sp>
      <p:sp>
        <p:nvSpPr>
          <p:cNvPr id="132" name="Google Shape;132;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5</a:t>
            </a:fld>
            <a:endParaRPr/>
          </a:p>
        </p:txBody>
      </p:sp>
    </p:spTree>
    <p:extLst>
      <p:ext uri="{BB962C8B-B14F-4D97-AF65-F5344CB8AC3E}">
        <p14:creationId xmlns:p14="http://schemas.microsoft.com/office/powerpoint/2010/main" val="22898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endParaRPr/>
          </a:p>
        </p:txBody>
      </p:sp>
      <p:sp>
        <p:nvSpPr>
          <p:cNvPr id="140" name="Google Shape;140;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6</a:t>
            </a:fld>
            <a:endParaRPr/>
          </a:p>
        </p:txBody>
      </p:sp>
    </p:spTree>
    <p:extLst>
      <p:ext uri="{BB962C8B-B14F-4D97-AF65-F5344CB8AC3E}">
        <p14:creationId xmlns:p14="http://schemas.microsoft.com/office/powerpoint/2010/main" val="408882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endParaRPr/>
          </a:p>
        </p:txBody>
      </p:sp>
      <p:sp>
        <p:nvSpPr>
          <p:cNvPr id="148" name="Google Shape;148;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7</a:t>
            </a:fld>
            <a:endParaRPr/>
          </a:p>
        </p:txBody>
      </p:sp>
    </p:spTree>
    <p:extLst>
      <p:ext uri="{BB962C8B-B14F-4D97-AF65-F5344CB8AC3E}">
        <p14:creationId xmlns:p14="http://schemas.microsoft.com/office/powerpoint/2010/main" val="29352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endParaRPr/>
          </a:p>
        </p:txBody>
      </p:sp>
      <p:sp>
        <p:nvSpPr>
          <p:cNvPr id="155" name="Google Shape;155;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8</a:t>
            </a:fld>
            <a:endParaRPr/>
          </a:p>
        </p:txBody>
      </p:sp>
    </p:spTree>
    <p:extLst>
      <p:ext uri="{BB962C8B-B14F-4D97-AF65-F5344CB8AC3E}">
        <p14:creationId xmlns:p14="http://schemas.microsoft.com/office/powerpoint/2010/main" val="329890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a:t/>
            </a:r>
            <a:br>
              <a:rPr lang="x-none"/>
            </a:br>
            <a:endParaRPr/>
          </a:p>
        </p:txBody>
      </p:sp>
      <p:sp>
        <p:nvSpPr>
          <p:cNvPr id="163" name="Google Shape;163;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9</a:t>
            </a:fld>
            <a:endParaRPr/>
          </a:p>
        </p:txBody>
      </p:sp>
    </p:spTree>
    <p:extLst>
      <p:ext uri="{BB962C8B-B14F-4D97-AF65-F5344CB8AC3E}">
        <p14:creationId xmlns:p14="http://schemas.microsoft.com/office/powerpoint/2010/main" val="84795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9"/>
        <p:cNvGrpSpPr/>
        <p:nvPr/>
      </p:nvGrpSpPr>
      <p:grpSpPr>
        <a:xfrm>
          <a:off x="0" y="0"/>
          <a:ext cx="0" cy="0"/>
          <a:chOff x="0" y="0"/>
          <a:chExt cx="0" cy="0"/>
        </a:xfrm>
      </p:grpSpPr>
      <p:sp>
        <p:nvSpPr>
          <p:cNvPr id="20" name="Google Shape;20;p28"/>
          <p:cNvSpPr/>
          <p:nvPr/>
        </p:nvSpPr>
        <p:spPr>
          <a:xfrm>
            <a:off x="0" y="-5289"/>
            <a:ext cx="1958901" cy="5854820"/>
          </a:xfrm>
          <a:prstGeom prst="rect">
            <a:avLst/>
          </a:prstGeom>
          <a:solidFill>
            <a:srgbClr val="91A93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28"/>
          <p:cNvPicPr preferRelativeResize="0"/>
          <p:nvPr/>
        </p:nvPicPr>
        <p:blipFill rotWithShape="1">
          <a:blip r:embed="rId2">
            <a:alphaModFix/>
          </a:blip>
          <a:srcRect l="19239" r="12140"/>
          <a:stretch/>
        </p:blipFill>
        <p:spPr>
          <a:xfrm>
            <a:off x="236538" y="-43535"/>
            <a:ext cx="2685119" cy="5869592"/>
          </a:xfrm>
          <a:prstGeom prst="rect">
            <a:avLst/>
          </a:prstGeom>
          <a:noFill/>
          <a:ln>
            <a:noFill/>
          </a:ln>
          <a:effectLst>
            <a:outerShdw blurRad="50800" dist="25400" dir="11280000" algn="ctr" rotWithShape="0">
              <a:srgbClr val="4F4E4E">
                <a:alpha val="78823"/>
              </a:srgbClr>
            </a:outerShdw>
          </a:effectLst>
        </p:spPr>
      </p:pic>
      <p:sp>
        <p:nvSpPr>
          <p:cNvPr id="22" name="Google Shape;22;p28"/>
          <p:cNvSpPr/>
          <p:nvPr/>
        </p:nvSpPr>
        <p:spPr>
          <a:xfrm>
            <a:off x="2302329" y="-5289"/>
            <a:ext cx="1983921" cy="5854820"/>
          </a:xfrm>
          <a:prstGeom prst="rect">
            <a:avLst/>
          </a:prstGeom>
          <a:solidFill>
            <a:srgbClr val="217F2C"/>
          </a:solidFill>
          <a:ln>
            <a:noFill/>
          </a:ln>
          <a:effectLst>
            <a:outerShdw blurRad="50800" dist="25400" dir="10980000" algn="ctr" rotWithShape="0">
              <a:srgbClr val="4F4E4E"/>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28"/>
          <p:cNvSpPr/>
          <p:nvPr/>
        </p:nvSpPr>
        <p:spPr>
          <a:xfrm>
            <a:off x="2595715" y="-8054"/>
            <a:ext cx="6548285" cy="5857585"/>
          </a:xfrm>
          <a:prstGeom prst="rect">
            <a:avLst/>
          </a:prstGeom>
          <a:solidFill>
            <a:srgbClr val="EEF1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8"/>
          <p:cNvSpPr/>
          <p:nvPr/>
        </p:nvSpPr>
        <p:spPr>
          <a:xfrm>
            <a:off x="0" y="5828821"/>
            <a:ext cx="9144000" cy="1029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 name="Google Shape;25;p28"/>
          <p:cNvPicPr preferRelativeResize="0"/>
          <p:nvPr/>
        </p:nvPicPr>
        <p:blipFill rotWithShape="1">
          <a:blip r:embed="rId3">
            <a:alphaModFix/>
          </a:blip>
          <a:srcRect/>
          <a:stretch/>
        </p:blipFill>
        <p:spPr>
          <a:xfrm>
            <a:off x="1473860" y="6332877"/>
            <a:ext cx="990597" cy="374596"/>
          </a:xfrm>
          <a:prstGeom prst="rect">
            <a:avLst/>
          </a:prstGeom>
          <a:noFill/>
          <a:ln>
            <a:noFill/>
          </a:ln>
        </p:spPr>
      </p:pic>
      <p:sp>
        <p:nvSpPr>
          <p:cNvPr id="26" name="Google Shape;26;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
        <p:nvSpPr>
          <p:cNvPr id="29" name="Google Shape;29;p28"/>
          <p:cNvSpPr txBox="1">
            <a:spLocks noGrp="1"/>
          </p:cNvSpPr>
          <p:nvPr>
            <p:ph type="ctrTitle"/>
          </p:nvPr>
        </p:nvSpPr>
        <p:spPr>
          <a:xfrm>
            <a:off x="2995765" y="1370165"/>
            <a:ext cx="5658378" cy="174299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2828"/>
              </a:buClr>
              <a:buSzPts val="4500"/>
              <a:buFont typeface="Arial"/>
              <a:buNone/>
              <a:defRPr sz="4500" b="1">
                <a:solidFill>
                  <a:srgbClr val="28282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28"/>
          <p:cNvSpPr txBox="1">
            <a:spLocks noGrp="1"/>
          </p:cNvSpPr>
          <p:nvPr>
            <p:ph type="subTitle" idx="1"/>
          </p:nvPr>
        </p:nvSpPr>
        <p:spPr>
          <a:xfrm>
            <a:off x="2995765" y="3121863"/>
            <a:ext cx="5658378"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400"/>
              <a:buNone/>
              <a:defRPr sz="2400"/>
            </a:lvl1pPr>
            <a:lvl2pPr lvl="1" algn="ctr" rtl="1">
              <a:lnSpc>
                <a:spcPct val="90000"/>
              </a:lnSpc>
              <a:spcBef>
                <a:spcPts val="500"/>
              </a:spcBef>
              <a:spcAft>
                <a:spcPts val="0"/>
              </a:spcAft>
              <a:buSzPts val="2000"/>
              <a:buNone/>
              <a:defRPr sz="2000"/>
            </a:lvl2pPr>
            <a:lvl3pPr lvl="2" algn="ctr" rtl="1">
              <a:lnSpc>
                <a:spcPct val="90000"/>
              </a:lnSpc>
              <a:spcBef>
                <a:spcPts val="500"/>
              </a:spcBef>
              <a:spcAft>
                <a:spcPts val="0"/>
              </a:spcAft>
              <a:buSzPts val="1800"/>
              <a:buNone/>
              <a:defRPr sz="1800"/>
            </a:lvl3pPr>
            <a:lvl4pPr lvl="3" algn="ctr" rtl="1">
              <a:lnSpc>
                <a:spcPct val="90000"/>
              </a:lnSpc>
              <a:spcBef>
                <a:spcPts val="500"/>
              </a:spcBef>
              <a:spcAft>
                <a:spcPts val="0"/>
              </a:spcAft>
              <a:buSzPts val="1600"/>
              <a:buNone/>
              <a:defRPr sz="1600"/>
            </a:lvl4pPr>
            <a:lvl5pPr lvl="4" algn="ctr" rtl="1">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1" name="Google Shape;31;p28"/>
          <p:cNvPicPr preferRelativeResize="0"/>
          <p:nvPr/>
        </p:nvPicPr>
        <p:blipFill rotWithShape="1">
          <a:blip r:embed="rId4">
            <a:alphaModFix/>
          </a:blip>
          <a:srcRect/>
          <a:stretch/>
        </p:blipFill>
        <p:spPr>
          <a:xfrm>
            <a:off x="7405410" y="5945698"/>
            <a:ext cx="1109940" cy="858862"/>
          </a:xfrm>
          <a:prstGeom prst="rect">
            <a:avLst/>
          </a:prstGeom>
          <a:noFill/>
          <a:ln>
            <a:noFill/>
          </a:ln>
        </p:spPr>
      </p:pic>
      <p:pic>
        <p:nvPicPr>
          <p:cNvPr id="32" name="Google Shape;32;p28"/>
          <p:cNvPicPr preferRelativeResize="0"/>
          <p:nvPr/>
        </p:nvPicPr>
        <p:blipFill rotWithShape="1">
          <a:blip r:embed="rId5">
            <a:alphaModFix/>
          </a:blip>
          <a:srcRect l="14183" t="10748" r="20612" b="28771"/>
          <a:stretch/>
        </p:blipFill>
        <p:spPr>
          <a:xfrm>
            <a:off x="557034" y="6235387"/>
            <a:ext cx="685675" cy="4860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85"/>
        <p:cNvGrpSpPr/>
        <p:nvPr/>
      </p:nvGrpSpPr>
      <p:grpSpPr>
        <a:xfrm>
          <a:off x="0" y="0"/>
          <a:ext cx="0" cy="0"/>
          <a:chOff x="0" y="0"/>
          <a:chExt cx="0" cy="0"/>
        </a:xfrm>
      </p:grpSpPr>
      <p:sp>
        <p:nvSpPr>
          <p:cNvPr id="86" name="Google Shape;86;p37"/>
          <p:cNvSpPr txBox="1">
            <a:spLocks noGrp="1"/>
          </p:cNvSpPr>
          <p:nvPr>
            <p:ph type="title"/>
          </p:nvPr>
        </p:nvSpPr>
        <p:spPr>
          <a:xfrm>
            <a:off x="628650" y="-22272"/>
            <a:ext cx="78867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2828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7"/>
          <p:cNvSpPr txBox="1">
            <a:spLocks noGrp="1"/>
          </p:cNvSpPr>
          <p:nvPr>
            <p:ph type="body" idx="1"/>
          </p:nvPr>
        </p:nvSpPr>
        <p:spPr>
          <a:xfrm rot="5400000">
            <a:off x="2569903" y="-503026"/>
            <a:ext cx="4004194" cy="78867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91"/>
        <p:cNvGrpSpPr/>
        <p:nvPr/>
      </p:nvGrpSpPr>
      <p:grpSpPr>
        <a:xfrm>
          <a:off x="0" y="0"/>
          <a:ext cx="0" cy="0"/>
          <a:chOff x="0" y="0"/>
          <a:chExt cx="0" cy="0"/>
        </a:xfrm>
      </p:grpSpPr>
      <p:sp>
        <p:nvSpPr>
          <p:cNvPr id="92" name="Google Shape;92;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2828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5" name="Google Shape;95;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628650" y="-22272"/>
            <a:ext cx="78867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2828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282828"/>
              </a:buClr>
              <a:buSzPts val="3500"/>
              <a:buFont typeface="Arial"/>
              <a:buNone/>
              <a:defRPr sz="3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628650" y="1460498"/>
            <a:ext cx="7886700" cy="3966907"/>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74972C"/>
              </a:buClr>
              <a:buSzPts val="2800"/>
              <a:buChar char="•"/>
              <a:defRPr/>
            </a:lvl1pPr>
            <a:lvl2pPr marL="914400" lvl="1" indent="-381000" algn="r" rtl="1">
              <a:lnSpc>
                <a:spcPct val="90000"/>
              </a:lnSpc>
              <a:spcBef>
                <a:spcPts val="500"/>
              </a:spcBef>
              <a:spcAft>
                <a:spcPts val="0"/>
              </a:spcAft>
              <a:buClr>
                <a:srgbClr val="74972C"/>
              </a:buClr>
              <a:buSzPts val="2400"/>
              <a:buChar char="•"/>
              <a:defRPr/>
            </a:lvl2pPr>
            <a:lvl3pPr marL="1371600" lvl="2" indent="-355600" algn="r" rtl="1">
              <a:lnSpc>
                <a:spcPct val="90000"/>
              </a:lnSpc>
              <a:spcBef>
                <a:spcPts val="500"/>
              </a:spcBef>
              <a:spcAft>
                <a:spcPts val="0"/>
              </a:spcAft>
              <a:buClr>
                <a:srgbClr val="74972C"/>
              </a:buClr>
              <a:buSzPts val="2000"/>
              <a:buChar char="•"/>
              <a:defRPr/>
            </a:lvl3pPr>
            <a:lvl4pPr marL="1828800" lvl="3" indent="-342900" algn="r" rtl="1">
              <a:lnSpc>
                <a:spcPct val="90000"/>
              </a:lnSpc>
              <a:spcBef>
                <a:spcPts val="500"/>
              </a:spcBef>
              <a:spcAft>
                <a:spcPts val="0"/>
              </a:spcAft>
              <a:buClr>
                <a:srgbClr val="74972C"/>
              </a:buClr>
              <a:buSzPts val="1800"/>
              <a:buChar char="•"/>
              <a:defRPr/>
            </a:lvl4pPr>
            <a:lvl5pPr marL="2286000" lvl="4" indent="-342900" algn="r" rtl="1">
              <a:lnSpc>
                <a:spcPct val="90000"/>
              </a:lnSpc>
              <a:spcBef>
                <a:spcPts val="500"/>
              </a:spcBef>
              <a:spcAft>
                <a:spcPts val="0"/>
              </a:spcAft>
              <a:buClr>
                <a:srgbClr val="74972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rgbClr val="282828"/>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SzPts val="2400"/>
              <a:buNone/>
              <a:defRPr sz="2400">
                <a:solidFill>
                  <a:schemeClr val="dk1"/>
                </a:solidFill>
              </a:defRPr>
            </a:lvl1pPr>
            <a:lvl2pPr marL="914400" lvl="1" indent="-228600" algn="r" rtl="1">
              <a:lnSpc>
                <a:spcPct val="90000"/>
              </a:lnSpc>
              <a:spcBef>
                <a:spcPts val="500"/>
              </a:spcBef>
              <a:spcAft>
                <a:spcPts val="0"/>
              </a:spcAft>
              <a:buSzPts val="2000"/>
              <a:buNone/>
              <a:defRPr sz="2000">
                <a:solidFill>
                  <a:srgbClr val="8B8B8B"/>
                </a:solidFill>
              </a:defRPr>
            </a:lvl2pPr>
            <a:lvl3pPr marL="1371600" lvl="2" indent="-228600" algn="r" rtl="1">
              <a:lnSpc>
                <a:spcPct val="90000"/>
              </a:lnSpc>
              <a:spcBef>
                <a:spcPts val="500"/>
              </a:spcBef>
              <a:spcAft>
                <a:spcPts val="0"/>
              </a:spcAft>
              <a:buSzPts val="1800"/>
              <a:buNone/>
              <a:defRPr sz="1800">
                <a:solidFill>
                  <a:srgbClr val="8B8B8B"/>
                </a:solidFill>
              </a:defRPr>
            </a:lvl3pPr>
            <a:lvl4pPr marL="1828800" lvl="3" indent="-228600" algn="r" rtl="1">
              <a:lnSpc>
                <a:spcPct val="90000"/>
              </a:lnSpc>
              <a:spcBef>
                <a:spcPts val="500"/>
              </a:spcBef>
              <a:spcAft>
                <a:spcPts val="0"/>
              </a:spcAft>
              <a:buSzPts val="1600"/>
              <a:buNone/>
              <a:defRPr sz="1600">
                <a:solidFill>
                  <a:srgbClr val="8B8B8B"/>
                </a:solidFill>
              </a:defRPr>
            </a:lvl4pPr>
            <a:lvl5pPr marL="2286000" lvl="4" indent="-228600" algn="r" rtl="1">
              <a:lnSpc>
                <a:spcPct val="90000"/>
              </a:lnSpc>
              <a:spcBef>
                <a:spcPts val="500"/>
              </a:spcBef>
              <a:spcAft>
                <a:spcPts val="0"/>
              </a:spcAft>
              <a:buSzPts val="1600"/>
              <a:buNone/>
              <a:defRPr sz="1600">
                <a:solidFill>
                  <a:srgbClr val="8B8B8B"/>
                </a:solidFill>
              </a:defRPr>
            </a:lvl5pPr>
            <a:lvl6pPr marL="2743200" lvl="5" indent="-228600" algn="l">
              <a:lnSpc>
                <a:spcPct val="90000"/>
              </a:lnSpc>
              <a:spcBef>
                <a:spcPts val="500"/>
              </a:spcBef>
              <a:spcAft>
                <a:spcPts val="0"/>
              </a:spcAft>
              <a:buClr>
                <a:srgbClr val="8B8B8B"/>
              </a:buClr>
              <a:buSzPts val="1600"/>
              <a:buNone/>
              <a:defRPr sz="1600">
                <a:solidFill>
                  <a:srgbClr val="8B8B8B"/>
                </a:solidFill>
              </a:defRPr>
            </a:lvl6pPr>
            <a:lvl7pPr marL="3200400" lvl="6" indent="-228600" algn="l">
              <a:lnSpc>
                <a:spcPct val="90000"/>
              </a:lnSpc>
              <a:spcBef>
                <a:spcPts val="500"/>
              </a:spcBef>
              <a:spcAft>
                <a:spcPts val="0"/>
              </a:spcAft>
              <a:buClr>
                <a:srgbClr val="8B8B8B"/>
              </a:buClr>
              <a:buSzPts val="1600"/>
              <a:buNone/>
              <a:defRPr sz="1600">
                <a:solidFill>
                  <a:srgbClr val="8B8B8B"/>
                </a:solidFill>
              </a:defRPr>
            </a:lvl7pPr>
            <a:lvl8pPr marL="3657600" lvl="7" indent="-228600" algn="l">
              <a:lnSpc>
                <a:spcPct val="90000"/>
              </a:lnSpc>
              <a:spcBef>
                <a:spcPts val="500"/>
              </a:spcBef>
              <a:spcAft>
                <a:spcPts val="0"/>
              </a:spcAft>
              <a:buClr>
                <a:srgbClr val="8B8B8B"/>
              </a:buClr>
              <a:buSzPts val="1600"/>
              <a:buNone/>
              <a:defRPr sz="1600">
                <a:solidFill>
                  <a:srgbClr val="8B8B8B"/>
                </a:solidFill>
              </a:defRPr>
            </a:lvl8pPr>
            <a:lvl9pPr marL="4114800" lvl="8" indent="-228600" algn="l">
              <a:lnSpc>
                <a:spcPct val="90000"/>
              </a:lnSpc>
              <a:spcBef>
                <a:spcPts val="500"/>
              </a:spcBef>
              <a:spcAft>
                <a:spcPts val="0"/>
              </a:spcAft>
              <a:buClr>
                <a:srgbClr val="8B8B8B"/>
              </a:buClr>
              <a:buSzPts val="1600"/>
              <a:buNone/>
              <a:defRPr sz="1600">
                <a:solidFill>
                  <a:srgbClr val="8B8B8B"/>
                </a:solidFill>
              </a:defRPr>
            </a:lvl9pPr>
          </a:lstStyle>
          <a:p>
            <a:endParaRPr/>
          </a:p>
        </p:txBody>
      </p:sp>
      <p:sp>
        <p:nvSpPr>
          <p:cNvPr id="49" name="Google Shape;49;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 name="Google Shape;50;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52"/>
        <p:cNvGrpSpPr/>
        <p:nvPr/>
      </p:nvGrpSpPr>
      <p:grpSpPr>
        <a:xfrm>
          <a:off x="0" y="0"/>
          <a:ext cx="0" cy="0"/>
          <a:chOff x="0" y="0"/>
          <a:chExt cx="0" cy="0"/>
        </a:xfrm>
      </p:grpSpPr>
      <p:sp>
        <p:nvSpPr>
          <p:cNvPr id="53" name="Google Shape;53;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2828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SzPts val="2400"/>
              <a:buNone/>
              <a:defRPr sz="2400" b="1"/>
            </a:lvl1pPr>
            <a:lvl2pPr marL="914400" lvl="1" indent="-228600" algn="r" rtl="1">
              <a:lnSpc>
                <a:spcPct val="90000"/>
              </a:lnSpc>
              <a:spcBef>
                <a:spcPts val="500"/>
              </a:spcBef>
              <a:spcAft>
                <a:spcPts val="0"/>
              </a:spcAft>
              <a:buSzPts val="2000"/>
              <a:buNone/>
              <a:defRPr sz="2000" b="1"/>
            </a:lvl2pPr>
            <a:lvl3pPr marL="1371600" lvl="2" indent="-228600" algn="r" rtl="1">
              <a:lnSpc>
                <a:spcPct val="90000"/>
              </a:lnSpc>
              <a:spcBef>
                <a:spcPts val="500"/>
              </a:spcBef>
              <a:spcAft>
                <a:spcPts val="0"/>
              </a:spcAft>
              <a:buSzPts val="1800"/>
              <a:buNone/>
              <a:defRPr sz="1800" b="1"/>
            </a:lvl3pPr>
            <a:lvl4pPr marL="1828800" lvl="3" indent="-228600" algn="r" rtl="1">
              <a:lnSpc>
                <a:spcPct val="90000"/>
              </a:lnSpc>
              <a:spcBef>
                <a:spcPts val="500"/>
              </a:spcBef>
              <a:spcAft>
                <a:spcPts val="0"/>
              </a:spcAft>
              <a:buSzPts val="1600"/>
              <a:buNone/>
              <a:defRPr sz="1600" b="1"/>
            </a:lvl4pPr>
            <a:lvl5pPr marL="2286000" lvl="4" indent="-228600" algn="r" rtl="1">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SzPts val="2400"/>
              <a:buNone/>
              <a:defRPr sz="2400" b="1"/>
            </a:lvl1pPr>
            <a:lvl2pPr marL="914400" lvl="1" indent="-228600" algn="r" rtl="1">
              <a:lnSpc>
                <a:spcPct val="90000"/>
              </a:lnSpc>
              <a:spcBef>
                <a:spcPts val="500"/>
              </a:spcBef>
              <a:spcAft>
                <a:spcPts val="0"/>
              </a:spcAft>
              <a:buSzPts val="2000"/>
              <a:buNone/>
              <a:defRPr sz="2000" b="1"/>
            </a:lvl2pPr>
            <a:lvl3pPr marL="1371600" lvl="2" indent="-228600" algn="r" rtl="1">
              <a:lnSpc>
                <a:spcPct val="90000"/>
              </a:lnSpc>
              <a:spcBef>
                <a:spcPts val="500"/>
              </a:spcBef>
              <a:spcAft>
                <a:spcPts val="0"/>
              </a:spcAft>
              <a:buSzPts val="1800"/>
              <a:buNone/>
              <a:defRPr sz="1800" b="1"/>
            </a:lvl3pPr>
            <a:lvl4pPr marL="1828800" lvl="3" indent="-228600" algn="r" rtl="1">
              <a:lnSpc>
                <a:spcPct val="90000"/>
              </a:lnSpc>
              <a:spcBef>
                <a:spcPts val="500"/>
              </a:spcBef>
              <a:spcAft>
                <a:spcPts val="0"/>
              </a:spcAft>
              <a:buSzPts val="1600"/>
              <a:buNone/>
              <a:defRPr sz="1600" b="1"/>
            </a:lvl4pPr>
            <a:lvl5pPr marL="2286000" lvl="4" indent="-228600" algn="r" rtl="1">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628650" y="-22272"/>
            <a:ext cx="78867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28282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4" name="Google Shape;64;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p:cSld name="ריק">
    <p:spTree>
      <p:nvGrpSpPr>
        <p:cNvPr id="1" name="Shape 66"/>
        <p:cNvGrpSpPr/>
        <p:nvPr/>
      </p:nvGrpSpPr>
      <p:grpSpPr>
        <a:xfrm>
          <a:off x="0" y="0"/>
          <a:ext cx="0" cy="0"/>
          <a:chOff x="0" y="0"/>
          <a:chExt cx="0" cy="0"/>
        </a:xfrm>
      </p:grpSpPr>
      <p:sp>
        <p:nvSpPr>
          <p:cNvPr id="67" name="Google Shape;67;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8" name="Google Shape;68;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9" name="Google Shape;6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
        <p:nvSpPr>
          <p:cNvPr id="70" name="Google Shape;70;p34"/>
          <p:cNvSpPr/>
          <p:nvPr/>
        </p:nvSpPr>
        <p:spPr>
          <a:xfrm>
            <a:off x="0" y="-49250"/>
            <a:ext cx="9144000" cy="6311400"/>
          </a:xfrm>
          <a:prstGeom prst="rect">
            <a:avLst/>
          </a:prstGeom>
          <a:solidFill>
            <a:srgbClr val="EEF1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rgbClr val="282828"/>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SzPts val="3200"/>
              <a:buChar char="•"/>
              <a:defRPr sz="3200"/>
            </a:lvl1pPr>
            <a:lvl2pPr marL="914400" lvl="1" indent="-406400" algn="r" rtl="1">
              <a:lnSpc>
                <a:spcPct val="90000"/>
              </a:lnSpc>
              <a:spcBef>
                <a:spcPts val="500"/>
              </a:spcBef>
              <a:spcAft>
                <a:spcPts val="0"/>
              </a:spcAft>
              <a:buSzPts val="2800"/>
              <a:buChar char="•"/>
              <a:defRPr sz="2800"/>
            </a:lvl2pPr>
            <a:lvl3pPr marL="1371600" lvl="2" indent="-381000" algn="r" rtl="1">
              <a:lnSpc>
                <a:spcPct val="90000"/>
              </a:lnSpc>
              <a:spcBef>
                <a:spcPts val="500"/>
              </a:spcBef>
              <a:spcAft>
                <a:spcPts val="0"/>
              </a:spcAft>
              <a:buSzPts val="2400"/>
              <a:buChar char="•"/>
              <a:defRPr sz="2400"/>
            </a:lvl3pPr>
            <a:lvl4pPr marL="1828800" lvl="3" indent="-355600" algn="r" rtl="1">
              <a:lnSpc>
                <a:spcPct val="90000"/>
              </a:lnSpc>
              <a:spcBef>
                <a:spcPts val="500"/>
              </a:spcBef>
              <a:spcAft>
                <a:spcPts val="0"/>
              </a:spcAft>
              <a:buSzPts val="2000"/>
              <a:buChar char="•"/>
              <a:defRPr sz="2000"/>
            </a:lvl4pPr>
            <a:lvl5pPr marL="2286000" lvl="4" indent="-355600" algn="r" rtl="1">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SzPts val="1600"/>
              <a:buNone/>
              <a:defRPr sz="1600"/>
            </a:lvl1pPr>
            <a:lvl2pPr marL="914400" lvl="1" indent="-228600" algn="r" rtl="1">
              <a:lnSpc>
                <a:spcPct val="90000"/>
              </a:lnSpc>
              <a:spcBef>
                <a:spcPts val="500"/>
              </a:spcBef>
              <a:spcAft>
                <a:spcPts val="0"/>
              </a:spcAft>
              <a:buSzPts val="1400"/>
              <a:buNone/>
              <a:defRPr sz="1400"/>
            </a:lvl2pPr>
            <a:lvl3pPr marL="1371600" lvl="2" indent="-228600" algn="r" rtl="1">
              <a:lnSpc>
                <a:spcPct val="90000"/>
              </a:lnSpc>
              <a:spcBef>
                <a:spcPts val="500"/>
              </a:spcBef>
              <a:spcAft>
                <a:spcPts val="0"/>
              </a:spcAft>
              <a:buSzPts val="1200"/>
              <a:buNone/>
              <a:defRPr sz="1200"/>
            </a:lvl3pPr>
            <a:lvl4pPr marL="1828800" lvl="3" indent="-228600" algn="r" rtl="1">
              <a:lnSpc>
                <a:spcPct val="90000"/>
              </a:lnSpc>
              <a:spcBef>
                <a:spcPts val="500"/>
              </a:spcBef>
              <a:spcAft>
                <a:spcPts val="0"/>
              </a:spcAft>
              <a:buSzPts val="1000"/>
              <a:buNone/>
              <a:defRPr sz="1000"/>
            </a:lvl4pPr>
            <a:lvl5pPr marL="2286000" lvl="4" indent="-228600" algn="r" rtl="1">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rgbClr val="282828"/>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rgbClr val="74972C"/>
              </a:buClr>
              <a:buSzPts val="3200"/>
              <a:buFont typeface="Arial"/>
              <a:buNone/>
              <a:defRPr sz="3200" b="0" i="0" u="none" strike="noStrike" cap="none">
                <a:solidFill>
                  <a:srgbClr val="282828"/>
                </a:solidFill>
                <a:latin typeface="Arial"/>
                <a:ea typeface="Arial"/>
                <a:cs typeface="Arial"/>
                <a:sym typeface="Arial"/>
              </a:defRPr>
            </a:lvl1pPr>
            <a:lvl2pPr marR="0" lvl="1" algn="r" rtl="1">
              <a:lnSpc>
                <a:spcPct val="90000"/>
              </a:lnSpc>
              <a:spcBef>
                <a:spcPts val="500"/>
              </a:spcBef>
              <a:spcAft>
                <a:spcPts val="0"/>
              </a:spcAft>
              <a:buClr>
                <a:srgbClr val="74972C"/>
              </a:buClr>
              <a:buSzPts val="2800"/>
              <a:buFont typeface="Arial"/>
              <a:buNone/>
              <a:defRPr sz="2800" b="0" i="0" u="none" strike="noStrike" cap="none">
                <a:solidFill>
                  <a:srgbClr val="282828"/>
                </a:solidFill>
                <a:latin typeface="Arial"/>
                <a:ea typeface="Arial"/>
                <a:cs typeface="Arial"/>
                <a:sym typeface="Arial"/>
              </a:defRPr>
            </a:lvl2pPr>
            <a:lvl3pPr marR="0" lvl="2" algn="r" rtl="1">
              <a:lnSpc>
                <a:spcPct val="90000"/>
              </a:lnSpc>
              <a:spcBef>
                <a:spcPts val="500"/>
              </a:spcBef>
              <a:spcAft>
                <a:spcPts val="0"/>
              </a:spcAft>
              <a:buClr>
                <a:srgbClr val="74972C"/>
              </a:buClr>
              <a:buSzPts val="2400"/>
              <a:buFont typeface="Arial"/>
              <a:buNone/>
              <a:defRPr sz="2400" b="0" i="0" u="none" strike="noStrike" cap="none">
                <a:solidFill>
                  <a:srgbClr val="282828"/>
                </a:solidFill>
                <a:latin typeface="Arial"/>
                <a:ea typeface="Arial"/>
                <a:cs typeface="Arial"/>
                <a:sym typeface="Arial"/>
              </a:defRPr>
            </a:lvl3pPr>
            <a:lvl4pPr marR="0" lvl="3" algn="r" rtl="1">
              <a:lnSpc>
                <a:spcPct val="90000"/>
              </a:lnSpc>
              <a:spcBef>
                <a:spcPts val="500"/>
              </a:spcBef>
              <a:spcAft>
                <a:spcPts val="0"/>
              </a:spcAft>
              <a:buClr>
                <a:srgbClr val="74972C"/>
              </a:buClr>
              <a:buSzPts val="2000"/>
              <a:buFont typeface="Arial"/>
              <a:buNone/>
              <a:defRPr sz="2000" b="0" i="0" u="none" strike="noStrike" cap="none">
                <a:solidFill>
                  <a:srgbClr val="282828"/>
                </a:solidFill>
                <a:latin typeface="Arial"/>
                <a:ea typeface="Arial"/>
                <a:cs typeface="Arial"/>
                <a:sym typeface="Arial"/>
              </a:defRPr>
            </a:lvl4pPr>
            <a:lvl5pPr marR="0" lvl="4" algn="r" rtl="1">
              <a:lnSpc>
                <a:spcPct val="90000"/>
              </a:lnSpc>
              <a:spcBef>
                <a:spcPts val="500"/>
              </a:spcBef>
              <a:spcAft>
                <a:spcPts val="0"/>
              </a:spcAft>
              <a:buClr>
                <a:srgbClr val="74972C"/>
              </a:buClr>
              <a:buSzPts val="2000"/>
              <a:buFont typeface="Arial"/>
              <a:buNone/>
              <a:defRPr sz="2000" b="0" i="0" u="none" strike="noStrike" cap="none">
                <a:solidFill>
                  <a:srgbClr val="282828"/>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SzPts val="1600"/>
              <a:buNone/>
              <a:defRPr sz="1600"/>
            </a:lvl1pPr>
            <a:lvl2pPr marL="914400" lvl="1" indent="-228600" algn="r" rtl="1">
              <a:lnSpc>
                <a:spcPct val="90000"/>
              </a:lnSpc>
              <a:spcBef>
                <a:spcPts val="500"/>
              </a:spcBef>
              <a:spcAft>
                <a:spcPts val="0"/>
              </a:spcAft>
              <a:buSzPts val="1400"/>
              <a:buNone/>
              <a:defRPr sz="1400"/>
            </a:lvl2pPr>
            <a:lvl3pPr marL="1371600" lvl="2" indent="-228600" algn="r" rtl="1">
              <a:lnSpc>
                <a:spcPct val="90000"/>
              </a:lnSpc>
              <a:spcBef>
                <a:spcPts val="500"/>
              </a:spcBef>
              <a:spcAft>
                <a:spcPts val="0"/>
              </a:spcAft>
              <a:buSzPts val="1200"/>
              <a:buNone/>
              <a:defRPr sz="1200"/>
            </a:lvl3pPr>
            <a:lvl4pPr marL="1828800" lvl="3" indent="-228600" algn="r" rtl="1">
              <a:lnSpc>
                <a:spcPct val="90000"/>
              </a:lnSpc>
              <a:spcBef>
                <a:spcPts val="500"/>
              </a:spcBef>
              <a:spcAft>
                <a:spcPts val="0"/>
              </a:spcAft>
              <a:buSzPts val="1000"/>
              <a:buNone/>
              <a:defRPr sz="1000"/>
            </a:lvl4pPr>
            <a:lvl5pPr marL="2286000" lvl="4" indent="-228600" algn="r" rtl="1">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3">
            <a:alphaModFix/>
          </a:blip>
          <a:srcRect l="21829" r="57210"/>
          <a:stretch/>
        </p:blipFill>
        <p:spPr>
          <a:xfrm>
            <a:off x="2151" y="-35581"/>
            <a:ext cx="965200" cy="6259954"/>
          </a:xfrm>
          <a:prstGeom prst="rect">
            <a:avLst/>
          </a:prstGeom>
          <a:noFill/>
          <a:ln>
            <a:noFill/>
          </a:ln>
        </p:spPr>
      </p:pic>
      <p:pic>
        <p:nvPicPr>
          <p:cNvPr id="11" name="Google Shape;11;p27"/>
          <p:cNvPicPr preferRelativeResize="0"/>
          <p:nvPr/>
        </p:nvPicPr>
        <p:blipFill rotWithShape="1">
          <a:blip r:embed="rId14">
            <a:alphaModFix/>
          </a:blip>
          <a:srcRect l="42677" r="34474"/>
          <a:stretch/>
        </p:blipFill>
        <p:spPr>
          <a:xfrm>
            <a:off x="-8313" y="-43196"/>
            <a:ext cx="955732" cy="6274390"/>
          </a:xfrm>
          <a:prstGeom prst="rect">
            <a:avLst/>
          </a:prstGeom>
          <a:noFill/>
          <a:ln>
            <a:noFill/>
          </a:ln>
        </p:spPr>
      </p:pic>
      <p:sp>
        <p:nvSpPr>
          <p:cNvPr id="12" name="Google Shape;12;p27"/>
          <p:cNvSpPr/>
          <p:nvPr/>
        </p:nvSpPr>
        <p:spPr>
          <a:xfrm>
            <a:off x="528739" y="-28762"/>
            <a:ext cx="8615261" cy="6259956"/>
          </a:xfrm>
          <a:prstGeom prst="rect">
            <a:avLst/>
          </a:prstGeom>
          <a:solidFill>
            <a:srgbClr val="EEF1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27"/>
          <p:cNvSpPr txBox="1">
            <a:spLocks noGrp="1"/>
          </p:cNvSpPr>
          <p:nvPr>
            <p:ph type="title"/>
          </p:nvPr>
        </p:nvSpPr>
        <p:spPr>
          <a:xfrm>
            <a:off x="628649" y="-22272"/>
            <a:ext cx="8025493"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rgbClr val="282828"/>
              </a:buClr>
              <a:buSzPts val="3500"/>
              <a:buFont typeface="Arial"/>
              <a:buNone/>
              <a:defRPr sz="3500" b="1" i="0" u="none" strike="noStrike" cap="none">
                <a:solidFill>
                  <a:srgbClr val="28282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7"/>
          <p:cNvSpPr txBox="1">
            <a:spLocks noGrp="1"/>
          </p:cNvSpPr>
          <p:nvPr>
            <p:ph type="body" idx="1"/>
          </p:nvPr>
        </p:nvSpPr>
        <p:spPr>
          <a:xfrm>
            <a:off x="628649" y="1438227"/>
            <a:ext cx="8025493" cy="4004194"/>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74972C"/>
              </a:buClr>
              <a:buSzPts val="2800"/>
              <a:buFont typeface="Arial"/>
              <a:buChar char="•"/>
              <a:defRPr sz="2800" b="0" i="0" u="none" strike="noStrike" cap="none">
                <a:solidFill>
                  <a:srgbClr val="282828"/>
                </a:solidFill>
                <a:latin typeface="Arial"/>
                <a:ea typeface="Arial"/>
                <a:cs typeface="Arial"/>
                <a:sym typeface="Arial"/>
              </a:defRPr>
            </a:lvl1pPr>
            <a:lvl2pPr marL="914400" marR="0" lvl="1" indent="-381000" algn="r" rtl="1">
              <a:lnSpc>
                <a:spcPct val="90000"/>
              </a:lnSpc>
              <a:spcBef>
                <a:spcPts val="500"/>
              </a:spcBef>
              <a:spcAft>
                <a:spcPts val="0"/>
              </a:spcAft>
              <a:buClr>
                <a:srgbClr val="74972C"/>
              </a:buClr>
              <a:buSzPts val="2400"/>
              <a:buFont typeface="Arial"/>
              <a:buChar char="•"/>
              <a:defRPr sz="2400" b="0" i="0" u="none" strike="noStrike" cap="none">
                <a:solidFill>
                  <a:srgbClr val="282828"/>
                </a:solidFill>
                <a:latin typeface="Arial"/>
                <a:ea typeface="Arial"/>
                <a:cs typeface="Arial"/>
                <a:sym typeface="Arial"/>
              </a:defRPr>
            </a:lvl2pPr>
            <a:lvl3pPr marL="1371600" marR="0" lvl="2" indent="-355600" algn="r" rtl="1">
              <a:lnSpc>
                <a:spcPct val="90000"/>
              </a:lnSpc>
              <a:spcBef>
                <a:spcPts val="500"/>
              </a:spcBef>
              <a:spcAft>
                <a:spcPts val="0"/>
              </a:spcAft>
              <a:buClr>
                <a:srgbClr val="74972C"/>
              </a:buClr>
              <a:buSzPts val="2000"/>
              <a:buFont typeface="Arial"/>
              <a:buChar char="•"/>
              <a:defRPr sz="2000" b="0" i="0" u="none" strike="noStrike" cap="none">
                <a:solidFill>
                  <a:srgbClr val="282828"/>
                </a:solidFill>
                <a:latin typeface="Arial"/>
                <a:ea typeface="Arial"/>
                <a:cs typeface="Arial"/>
                <a:sym typeface="Arial"/>
              </a:defRPr>
            </a:lvl3pPr>
            <a:lvl4pPr marL="1828800" marR="0" lvl="3" indent="-342900" algn="r" rtl="1">
              <a:lnSpc>
                <a:spcPct val="90000"/>
              </a:lnSpc>
              <a:spcBef>
                <a:spcPts val="500"/>
              </a:spcBef>
              <a:spcAft>
                <a:spcPts val="0"/>
              </a:spcAft>
              <a:buClr>
                <a:srgbClr val="74972C"/>
              </a:buClr>
              <a:buSzPts val="1800"/>
              <a:buFont typeface="Arial"/>
              <a:buChar char="•"/>
              <a:defRPr sz="1800" b="0" i="0" u="none" strike="noStrike" cap="none">
                <a:solidFill>
                  <a:srgbClr val="282828"/>
                </a:solidFill>
                <a:latin typeface="Arial"/>
                <a:ea typeface="Arial"/>
                <a:cs typeface="Arial"/>
                <a:sym typeface="Arial"/>
              </a:defRPr>
            </a:lvl4pPr>
            <a:lvl5pPr marL="2286000" marR="0" lvl="4" indent="-342900" algn="r" rtl="1">
              <a:lnSpc>
                <a:spcPct val="90000"/>
              </a:lnSpc>
              <a:spcBef>
                <a:spcPts val="500"/>
              </a:spcBef>
              <a:spcAft>
                <a:spcPts val="0"/>
              </a:spcAft>
              <a:buClr>
                <a:srgbClr val="74972C"/>
              </a:buClr>
              <a:buSzPts val="1800"/>
              <a:buFont typeface="Arial"/>
              <a:buChar char="•"/>
              <a:defRPr sz="1800" b="0" i="0" u="none" strike="noStrike" cap="none">
                <a:solidFill>
                  <a:srgbClr val="28282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5" name="Google Shape;15;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1">
              <a:spcBef>
                <a:spcPts val="0"/>
              </a:spcBef>
              <a:spcAft>
                <a:spcPts val="0"/>
              </a:spcAft>
              <a:buSzPts val="1400"/>
              <a:buNone/>
              <a:defRPr sz="1200" b="0" i="0" u="none" strike="noStrike" cap="none">
                <a:solidFill>
                  <a:srgbClr val="8B8B8B"/>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B8B8B"/>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rgbClr val="8B8B8B"/>
                </a:solidFill>
                <a:latin typeface="Arial"/>
                <a:ea typeface="Arial"/>
                <a:cs typeface="Arial"/>
                <a:sym typeface="Arial"/>
              </a:defRPr>
            </a:lvl1pPr>
            <a:lvl2pPr marL="0" marR="0" lvl="1" indent="0" algn="r" rtl="1">
              <a:spcBef>
                <a:spcPts val="0"/>
              </a:spcBef>
              <a:buNone/>
              <a:defRPr sz="1200" b="0" i="0" u="none" strike="noStrike" cap="none">
                <a:solidFill>
                  <a:srgbClr val="8B8B8B"/>
                </a:solidFill>
                <a:latin typeface="Arial"/>
                <a:ea typeface="Arial"/>
                <a:cs typeface="Arial"/>
                <a:sym typeface="Arial"/>
              </a:defRPr>
            </a:lvl2pPr>
            <a:lvl3pPr marL="0" marR="0" lvl="2" indent="0" algn="r" rtl="1">
              <a:spcBef>
                <a:spcPts val="0"/>
              </a:spcBef>
              <a:buNone/>
              <a:defRPr sz="1200" b="0" i="0" u="none" strike="noStrike" cap="none">
                <a:solidFill>
                  <a:srgbClr val="8B8B8B"/>
                </a:solidFill>
                <a:latin typeface="Arial"/>
                <a:ea typeface="Arial"/>
                <a:cs typeface="Arial"/>
                <a:sym typeface="Arial"/>
              </a:defRPr>
            </a:lvl3pPr>
            <a:lvl4pPr marL="0" marR="0" lvl="3" indent="0" algn="r" rtl="1">
              <a:spcBef>
                <a:spcPts val="0"/>
              </a:spcBef>
              <a:buNone/>
              <a:defRPr sz="1200" b="0" i="0" u="none" strike="noStrike" cap="none">
                <a:solidFill>
                  <a:srgbClr val="8B8B8B"/>
                </a:solidFill>
                <a:latin typeface="Arial"/>
                <a:ea typeface="Arial"/>
                <a:cs typeface="Arial"/>
                <a:sym typeface="Arial"/>
              </a:defRPr>
            </a:lvl4pPr>
            <a:lvl5pPr marL="0" marR="0" lvl="4" indent="0" algn="r" rtl="1">
              <a:spcBef>
                <a:spcPts val="0"/>
              </a:spcBef>
              <a:buNone/>
              <a:defRPr sz="1200" b="0" i="0" u="none" strike="noStrike" cap="none">
                <a:solidFill>
                  <a:srgbClr val="8B8B8B"/>
                </a:solidFill>
                <a:latin typeface="Arial"/>
                <a:ea typeface="Arial"/>
                <a:cs typeface="Arial"/>
                <a:sym typeface="Arial"/>
              </a:defRPr>
            </a:lvl5pPr>
            <a:lvl6pPr marL="0" marR="0" lvl="5" indent="0" algn="r" rtl="1">
              <a:spcBef>
                <a:spcPts val="0"/>
              </a:spcBef>
              <a:buNone/>
              <a:defRPr sz="1200" b="0" i="0" u="none" strike="noStrike" cap="none">
                <a:solidFill>
                  <a:srgbClr val="8B8B8B"/>
                </a:solidFill>
                <a:latin typeface="Arial"/>
                <a:ea typeface="Arial"/>
                <a:cs typeface="Arial"/>
                <a:sym typeface="Arial"/>
              </a:defRPr>
            </a:lvl6pPr>
            <a:lvl7pPr marL="0" marR="0" lvl="6" indent="0" algn="r" rtl="1">
              <a:spcBef>
                <a:spcPts val="0"/>
              </a:spcBef>
              <a:buNone/>
              <a:defRPr sz="1200" b="0" i="0" u="none" strike="noStrike" cap="none">
                <a:solidFill>
                  <a:srgbClr val="8B8B8B"/>
                </a:solidFill>
                <a:latin typeface="Arial"/>
                <a:ea typeface="Arial"/>
                <a:cs typeface="Arial"/>
                <a:sym typeface="Arial"/>
              </a:defRPr>
            </a:lvl7pPr>
            <a:lvl8pPr marL="0" marR="0" lvl="7" indent="0" algn="r" rtl="1">
              <a:spcBef>
                <a:spcPts val="0"/>
              </a:spcBef>
              <a:buNone/>
              <a:defRPr sz="1200" b="0" i="0" u="none" strike="noStrike" cap="none">
                <a:solidFill>
                  <a:srgbClr val="8B8B8B"/>
                </a:solidFill>
                <a:latin typeface="Arial"/>
                <a:ea typeface="Arial"/>
                <a:cs typeface="Arial"/>
                <a:sym typeface="Arial"/>
              </a:defRPr>
            </a:lvl8pPr>
            <a:lvl9pPr marL="0" marR="0" lvl="8" indent="0" algn="r" rtl="1">
              <a:spcBef>
                <a:spcPts val="0"/>
              </a:spcBef>
              <a:buNone/>
              <a:defRPr sz="1200" b="0" i="0" u="none" strike="noStrike" cap="none">
                <a:solidFill>
                  <a:srgbClr val="8B8B8B"/>
                </a:solidFill>
                <a:latin typeface="Arial"/>
                <a:ea typeface="Arial"/>
                <a:cs typeface="Arial"/>
                <a:sym typeface="Arial"/>
              </a:defRPr>
            </a:lvl9pPr>
          </a:lstStyle>
          <a:p>
            <a:pPr marL="0" lvl="0" indent="0" algn="r" rtl="1">
              <a:spcBef>
                <a:spcPts val="0"/>
              </a:spcBef>
              <a:spcAft>
                <a:spcPts val="0"/>
              </a:spcAft>
              <a:buNone/>
            </a:pPr>
            <a:fld id="{00000000-1234-1234-1234-123412341234}" type="slidenum">
              <a:rPr lang="x-none"/>
              <a:t>‹#›</a:t>
            </a:fld>
            <a:endParaRPr/>
          </a:p>
        </p:txBody>
      </p:sp>
      <p:pic>
        <p:nvPicPr>
          <p:cNvPr id="18" name="Google Shape;18;p27"/>
          <p:cNvPicPr preferRelativeResize="0"/>
          <p:nvPr/>
        </p:nvPicPr>
        <p:blipFill rotWithShape="1">
          <a:blip r:embed="rId15">
            <a:alphaModFix/>
          </a:blip>
          <a:srcRect/>
          <a:stretch/>
        </p:blipFill>
        <p:spPr>
          <a:xfrm>
            <a:off x="7253016" y="6309741"/>
            <a:ext cx="1278209" cy="5482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53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data.footprintnetwork.org/"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ata.footprintnetwork.org/"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ata.footprintnetwork.org/"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data.footprintnetwork.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eteach.co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data.footprintnetwork.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eteach.com/" TargetMode="External"/><Relationship Id="rId5"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data.footprintnetwork.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eteach.com/" TargetMode="External"/><Relationship Id="rId5" Type="http://schemas.openxmlformats.org/officeDocument/2006/relationships/image" Target="../media/image2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data.footprintnetwork.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geteach.com/" TargetMode="External"/><Relationship Id="rId5" Type="http://schemas.openxmlformats.org/officeDocument/2006/relationships/image" Target="../media/image2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2995765" y="1370165"/>
            <a:ext cx="5644998" cy="174299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4500"/>
              <a:buFont typeface="Arial"/>
              <a:buNone/>
            </a:pPr>
            <a:r>
              <a:rPr lang="x-none" b="1" dirty="0"/>
              <a:t>מה ירוק בכלכלה?</a:t>
            </a:r>
            <a:endParaRPr dirty="0"/>
          </a:p>
        </p:txBody>
      </p:sp>
      <p:sp>
        <p:nvSpPr>
          <p:cNvPr id="102" name="Google Shape;102;p1"/>
          <p:cNvSpPr txBox="1">
            <a:spLocks noGrp="1"/>
          </p:cNvSpPr>
          <p:nvPr>
            <p:ph type="subTitle" idx="1"/>
          </p:nvPr>
        </p:nvSpPr>
        <p:spPr>
          <a:xfrm>
            <a:off x="2995765" y="3121863"/>
            <a:ext cx="5644998" cy="1655762"/>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1800"/>
              <a:buNone/>
            </a:pPr>
            <a:r>
              <a:rPr lang="x-none" sz="1800" dirty="0"/>
              <a:t>"יש רכבת שדוהרת </a:t>
            </a:r>
            <a:r>
              <a:rPr lang="x-none" sz="1800" dirty="0" smtClean="0"/>
              <a:t>לעברנו</a:t>
            </a:r>
            <a:r>
              <a:rPr lang="he-IL" sz="1800" dirty="0" smtClean="0"/>
              <a:t>,</a:t>
            </a:r>
            <a:r>
              <a:rPr lang="x-none" sz="1800" dirty="0" smtClean="0"/>
              <a:t> </a:t>
            </a:r>
            <a:r>
              <a:rPr lang="x-none" sz="1800" dirty="0"/>
              <a:t>ושמה הוא שינויי </a:t>
            </a:r>
            <a:r>
              <a:rPr lang="x-none" sz="1800" dirty="0" smtClean="0"/>
              <a:t>אקלים</a:t>
            </a:r>
            <a:r>
              <a:rPr lang="he-IL" sz="1800" dirty="0" smtClean="0"/>
              <a:t>.</a:t>
            </a:r>
            <a:r>
              <a:rPr lang="x-none" sz="1800" dirty="0" smtClean="0"/>
              <a:t> </a:t>
            </a:r>
            <a:r>
              <a:rPr lang="x-none" sz="1800" dirty="0"/>
              <a:t/>
            </a:r>
            <a:br>
              <a:rPr lang="x-none" sz="1800" dirty="0"/>
            </a:br>
            <a:r>
              <a:rPr lang="x-none" sz="1800" dirty="0"/>
              <a:t>זה לא ניסיון להפחיד אותנו </a:t>
            </a:r>
            <a:r>
              <a:rPr lang="x-none" sz="1800" dirty="0" smtClean="0"/>
              <a:t>במכוון</a:t>
            </a:r>
            <a:r>
              <a:rPr lang="he-IL" sz="1800" dirty="0" smtClean="0"/>
              <a:t>,</a:t>
            </a:r>
            <a:r>
              <a:rPr lang="x-none" sz="1800" dirty="0" smtClean="0"/>
              <a:t> </a:t>
            </a:r>
            <a:r>
              <a:rPr lang="x-none" sz="1800" dirty="0"/>
              <a:t>זו עובדה מדעית." </a:t>
            </a:r>
            <a:br>
              <a:rPr lang="x-none" sz="1800" dirty="0"/>
            </a:br>
            <a:r>
              <a:rPr lang="x-none" sz="1800" dirty="0"/>
              <a:t>[</a:t>
            </a:r>
            <a:r>
              <a:rPr lang="x-none" sz="1400" dirty="0"/>
              <a:t>Mark Hertsgaard and Kyle Pope</a:t>
            </a:r>
            <a:r>
              <a:rPr lang="x-none" sz="1800" dirty="0">
                <a:solidFill>
                  <a:schemeClr val="dk1"/>
                </a:solidFill>
              </a:rPr>
              <a:t>]</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628650" y="-22272"/>
            <a:ext cx="78867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a:t>אחריות לטביעת רגל אקולוגית</a:t>
            </a:r>
            <a:endParaRPr/>
          </a:p>
        </p:txBody>
      </p:sp>
      <p:sp>
        <p:nvSpPr>
          <p:cNvPr id="174" name="Google Shape;174;p10"/>
          <p:cNvSpPr txBox="1">
            <a:spLocks noGrp="1"/>
          </p:cNvSpPr>
          <p:nvPr>
            <p:ph type="body" idx="1"/>
          </p:nvPr>
        </p:nvSpPr>
        <p:spPr>
          <a:xfrm>
            <a:off x="2878489" y="1303291"/>
            <a:ext cx="5762274" cy="1196069"/>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SzPts val="2400"/>
              <a:buChar char="•"/>
            </a:pPr>
            <a:r>
              <a:rPr lang="x-none" sz="2400" b="1" dirty="0" smtClean="0"/>
              <a:t>באחריות המדינה</a:t>
            </a:r>
            <a:r>
              <a:rPr lang="he-IL" sz="2400" b="1" dirty="0" smtClean="0"/>
              <a:t>:</a:t>
            </a:r>
            <a:r>
              <a:rPr lang="x-none" sz="2400" b="1" dirty="0" smtClean="0"/>
              <a:t> </a:t>
            </a:r>
            <a:br>
              <a:rPr lang="x-none" sz="2400" b="1" dirty="0" smtClean="0"/>
            </a:br>
            <a:r>
              <a:rPr lang="x-none" sz="1800" dirty="0" smtClean="0"/>
              <a:t>תשתיות </a:t>
            </a:r>
            <a:r>
              <a:rPr lang="he-IL" sz="1800" dirty="0" smtClean="0"/>
              <a:t>(</a:t>
            </a:r>
            <a:r>
              <a:rPr lang="x-none" sz="1800" dirty="0" smtClean="0"/>
              <a:t>למשל תחבורה ציבורית</a:t>
            </a:r>
            <a:r>
              <a:rPr lang="he-IL" sz="1800" dirty="0" smtClean="0"/>
              <a:t>),</a:t>
            </a:r>
            <a:r>
              <a:rPr lang="x-none" sz="1800" dirty="0" smtClean="0"/>
              <a:t> חקיקה ופיקוח </a:t>
            </a:r>
            <a:r>
              <a:rPr lang="he-IL" sz="1800" dirty="0" smtClean="0"/>
              <a:t>(</a:t>
            </a:r>
            <a:r>
              <a:rPr lang="x-none" sz="1800" dirty="0" smtClean="0"/>
              <a:t>למשל על פינוי פסולת תעשייתית</a:t>
            </a:r>
            <a:r>
              <a:rPr lang="he-IL" sz="1800" dirty="0" smtClean="0"/>
              <a:t>)</a:t>
            </a:r>
            <a:r>
              <a:rPr lang="x-none" sz="2000" dirty="0" smtClean="0"/>
              <a:t>.</a:t>
            </a:r>
            <a:endParaRPr sz="2000" dirty="0"/>
          </a:p>
        </p:txBody>
      </p:sp>
      <p:pic>
        <p:nvPicPr>
          <p:cNvPr id="175" name="Google Shape;175;p10"/>
          <p:cNvPicPr preferRelativeResize="0"/>
          <p:nvPr/>
        </p:nvPicPr>
        <p:blipFill rotWithShape="1">
          <a:blip r:embed="rId3">
            <a:alphaModFix/>
          </a:blip>
          <a:srcRect/>
          <a:stretch/>
        </p:blipFill>
        <p:spPr>
          <a:xfrm>
            <a:off x="945274" y="3053464"/>
            <a:ext cx="1828217" cy="1060193"/>
          </a:xfrm>
          <a:prstGeom prst="rect">
            <a:avLst/>
          </a:prstGeom>
          <a:noFill/>
          <a:ln>
            <a:noFill/>
          </a:ln>
        </p:spPr>
      </p:pic>
      <p:pic>
        <p:nvPicPr>
          <p:cNvPr id="176" name="Google Shape;176;p10"/>
          <p:cNvPicPr preferRelativeResize="0"/>
          <p:nvPr/>
        </p:nvPicPr>
        <p:blipFill rotWithShape="1">
          <a:blip r:embed="rId3">
            <a:alphaModFix/>
          </a:blip>
          <a:srcRect/>
          <a:stretch/>
        </p:blipFill>
        <p:spPr>
          <a:xfrm>
            <a:off x="945274" y="4476700"/>
            <a:ext cx="1828216" cy="1245141"/>
          </a:xfrm>
          <a:prstGeom prst="rect">
            <a:avLst/>
          </a:prstGeom>
          <a:noFill/>
          <a:ln>
            <a:noFill/>
          </a:ln>
        </p:spPr>
      </p:pic>
      <p:pic>
        <p:nvPicPr>
          <p:cNvPr id="177" name="Google Shape;177;p10"/>
          <p:cNvPicPr preferRelativeResize="0"/>
          <p:nvPr/>
        </p:nvPicPr>
        <p:blipFill rotWithShape="1">
          <a:blip r:embed="rId3">
            <a:alphaModFix/>
          </a:blip>
          <a:srcRect/>
          <a:stretch/>
        </p:blipFill>
        <p:spPr>
          <a:xfrm>
            <a:off x="945279" y="1426427"/>
            <a:ext cx="1828217" cy="1282833"/>
          </a:xfrm>
          <a:prstGeom prst="rect">
            <a:avLst/>
          </a:prstGeom>
          <a:noFill/>
          <a:ln>
            <a:noFill/>
          </a:ln>
        </p:spPr>
      </p:pic>
      <p:pic>
        <p:nvPicPr>
          <p:cNvPr id="178" name="Google Shape;178;p10"/>
          <p:cNvPicPr preferRelativeResize="0"/>
          <p:nvPr/>
        </p:nvPicPr>
        <p:blipFill>
          <a:blip r:embed="rId4">
            <a:alphaModFix/>
          </a:blip>
          <a:stretch>
            <a:fillRect/>
          </a:stretch>
        </p:blipFill>
        <p:spPr>
          <a:xfrm>
            <a:off x="894182" y="1426431"/>
            <a:ext cx="1930410" cy="1282825"/>
          </a:xfrm>
          <a:prstGeom prst="rect">
            <a:avLst/>
          </a:prstGeom>
          <a:noFill/>
          <a:ln>
            <a:noFill/>
          </a:ln>
        </p:spPr>
      </p:pic>
      <p:pic>
        <p:nvPicPr>
          <p:cNvPr id="179" name="Google Shape;179;p10"/>
          <p:cNvPicPr preferRelativeResize="0"/>
          <p:nvPr/>
        </p:nvPicPr>
        <p:blipFill>
          <a:blip r:embed="rId5">
            <a:alphaModFix/>
          </a:blip>
          <a:stretch>
            <a:fillRect/>
          </a:stretch>
        </p:blipFill>
        <p:spPr>
          <a:xfrm>
            <a:off x="894183" y="2940608"/>
            <a:ext cx="1930399" cy="1285904"/>
          </a:xfrm>
          <a:prstGeom prst="rect">
            <a:avLst/>
          </a:prstGeom>
          <a:noFill/>
          <a:ln>
            <a:noFill/>
          </a:ln>
        </p:spPr>
      </p:pic>
      <p:pic>
        <p:nvPicPr>
          <p:cNvPr id="180" name="Google Shape;180;p10"/>
          <p:cNvPicPr preferRelativeResize="0"/>
          <p:nvPr/>
        </p:nvPicPr>
        <p:blipFill>
          <a:blip r:embed="rId6">
            <a:alphaModFix/>
          </a:blip>
          <a:stretch>
            <a:fillRect/>
          </a:stretch>
        </p:blipFill>
        <p:spPr>
          <a:xfrm>
            <a:off x="894183" y="4457860"/>
            <a:ext cx="1930399" cy="1282821"/>
          </a:xfrm>
          <a:prstGeom prst="rect">
            <a:avLst/>
          </a:prstGeom>
          <a:noFill/>
          <a:ln>
            <a:noFill/>
          </a:ln>
        </p:spPr>
      </p:pic>
      <p:sp>
        <p:nvSpPr>
          <p:cNvPr id="10" name="Google Shape;174;p10"/>
          <p:cNvSpPr txBox="1">
            <a:spLocks noGrp="1"/>
          </p:cNvSpPr>
          <p:nvPr>
            <p:ph type="body" idx="1"/>
          </p:nvPr>
        </p:nvSpPr>
        <p:spPr>
          <a:xfrm>
            <a:off x="2878489" y="2703404"/>
            <a:ext cx="5762274" cy="1277164"/>
          </a:xfrm>
          <a:prstGeom prst="rect">
            <a:avLst/>
          </a:prstGeom>
          <a:noFill/>
          <a:ln>
            <a:noFill/>
          </a:ln>
        </p:spPr>
        <p:txBody>
          <a:bodyPr spcFirstLastPara="1" wrap="square" lIns="91425" tIns="45700" rIns="91425" bIns="45700" anchor="t" anchorCtr="0">
            <a:noAutofit/>
          </a:bodyPr>
          <a:lstStyle/>
          <a:p>
            <a:pPr marL="342900">
              <a:buSzPts val="2400"/>
            </a:pPr>
            <a:r>
              <a:rPr lang="x-none" sz="2400" b="1" dirty="0" smtClean="0"/>
              <a:t>באחריות </a:t>
            </a:r>
            <a:r>
              <a:rPr lang="x-none" sz="2400" b="1" dirty="0"/>
              <a:t>המשפחה</a:t>
            </a:r>
            <a:r>
              <a:rPr lang="x-none" sz="2400" b="1" dirty="0" smtClean="0"/>
              <a:t>:</a:t>
            </a:r>
            <a:r>
              <a:rPr lang="x-none" sz="2400" b="1" dirty="0"/>
              <a:t/>
            </a:r>
            <a:br>
              <a:rPr lang="x-none" sz="2400" b="1" dirty="0"/>
            </a:br>
            <a:r>
              <a:rPr lang="x-none" sz="1800" dirty="0"/>
              <a:t>מקום </a:t>
            </a:r>
            <a:r>
              <a:rPr lang="x-none" sz="1800" dirty="0" smtClean="0"/>
              <a:t>המגורים</a:t>
            </a:r>
            <a:r>
              <a:rPr lang="he-IL" sz="1800" dirty="0" smtClean="0"/>
              <a:t>,</a:t>
            </a:r>
            <a:r>
              <a:rPr lang="x-none" sz="1800" dirty="0" smtClean="0"/>
              <a:t> </a:t>
            </a:r>
            <a:r>
              <a:rPr lang="he-IL" sz="1800" dirty="0" smtClean="0"/>
              <a:t>ש</a:t>
            </a:r>
            <a:r>
              <a:rPr lang="x-none" sz="1800" dirty="0" smtClean="0"/>
              <a:t>ימוש בתחבורה</a:t>
            </a:r>
            <a:r>
              <a:rPr lang="he-IL" sz="1800" dirty="0" smtClean="0"/>
              <a:t>, </a:t>
            </a:r>
            <a:r>
              <a:rPr lang="x-none" sz="1800" dirty="0" smtClean="0"/>
              <a:t>תזונה</a:t>
            </a:r>
            <a:r>
              <a:rPr lang="he-IL" sz="1800" dirty="0"/>
              <a:t>,</a:t>
            </a:r>
            <a:r>
              <a:rPr lang="x-none" sz="1800" dirty="0" smtClean="0"/>
              <a:t> </a:t>
            </a:r>
            <a:r>
              <a:rPr lang="x-none" sz="1800" dirty="0"/>
              <a:t>שימוש במוצרי צריכה וטיפול בפסולת</a:t>
            </a:r>
            <a:r>
              <a:rPr lang="x-none" sz="1800" dirty="0" smtClean="0"/>
              <a:t>.</a:t>
            </a:r>
            <a:endParaRPr sz="1800" dirty="0"/>
          </a:p>
        </p:txBody>
      </p:sp>
      <p:sp>
        <p:nvSpPr>
          <p:cNvPr id="11" name="Google Shape;174;p10"/>
          <p:cNvSpPr txBox="1">
            <a:spLocks noGrp="1"/>
          </p:cNvSpPr>
          <p:nvPr>
            <p:ph type="body" idx="1"/>
          </p:nvPr>
        </p:nvSpPr>
        <p:spPr>
          <a:xfrm>
            <a:off x="2878489" y="4209456"/>
            <a:ext cx="5762274" cy="1669191"/>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1000"/>
              </a:spcBef>
              <a:spcAft>
                <a:spcPts val="0"/>
              </a:spcAft>
              <a:buSzPts val="2400"/>
              <a:buChar char="•"/>
            </a:pPr>
            <a:r>
              <a:rPr lang="x-none" sz="2400" b="1" dirty="0" smtClean="0"/>
              <a:t>באחריות </a:t>
            </a:r>
            <a:r>
              <a:rPr lang="x-none" sz="2400" b="1" dirty="0"/>
              <a:t>האישית של כל תלמיד</a:t>
            </a:r>
            <a:r>
              <a:rPr lang="x-none" sz="2400" b="1" dirty="0" smtClean="0"/>
              <a:t>:</a:t>
            </a:r>
            <a:r>
              <a:rPr lang="x-none" sz="2400" b="1" dirty="0"/>
              <a:t/>
            </a:r>
            <a:br>
              <a:rPr lang="x-none" sz="2400" b="1" dirty="0"/>
            </a:br>
            <a:r>
              <a:rPr lang="x-none" sz="1800" dirty="0"/>
              <a:t>צמצום צריכה של דברים </a:t>
            </a:r>
            <a:r>
              <a:rPr lang="x-none" sz="1800" dirty="0" smtClean="0"/>
              <a:t>מיותרים</a:t>
            </a:r>
            <a:r>
              <a:rPr lang="he-IL" sz="1800" dirty="0" smtClean="0"/>
              <a:t>,</a:t>
            </a:r>
            <a:r>
              <a:rPr lang="x-none" sz="1800" dirty="0" smtClean="0"/>
              <a:t> </a:t>
            </a:r>
            <a:r>
              <a:rPr lang="x-none" sz="1800" dirty="0"/>
              <a:t>שימוש בתחבורה </a:t>
            </a:r>
            <a:r>
              <a:rPr lang="x-none" sz="1800" dirty="0" smtClean="0"/>
              <a:t>ציבורית</a:t>
            </a:r>
            <a:r>
              <a:rPr lang="he-IL" sz="1800" dirty="0" smtClean="0"/>
              <a:t>,</a:t>
            </a:r>
            <a:r>
              <a:rPr lang="x-none" sz="1800" dirty="0" smtClean="0"/>
              <a:t> </a:t>
            </a:r>
            <a:r>
              <a:rPr lang="x-none" sz="1800" dirty="0"/>
              <a:t>העדפת הליכה ברגל או נסיעה על </a:t>
            </a:r>
            <a:r>
              <a:rPr lang="x-none" sz="1800" dirty="0" smtClean="0"/>
              <a:t>אופניים</a:t>
            </a:r>
            <a:r>
              <a:rPr lang="he-IL" sz="1800" dirty="0" smtClean="0"/>
              <a:t>,</a:t>
            </a:r>
            <a:r>
              <a:rPr lang="x-none" sz="1800" dirty="0" smtClean="0"/>
              <a:t> </a:t>
            </a:r>
            <a:r>
              <a:rPr lang="x-none" sz="1800" dirty="0"/>
              <a:t>העדפת מזון שאינו </a:t>
            </a:r>
            <a:r>
              <a:rPr lang="x-none" sz="1800" dirty="0" smtClean="0"/>
              <a:t>מעובד</a:t>
            </a:r>
            <a:r>
              <a:rPr lang="he-IL" sz="1800" dirty="0" smtClean="0"/>
              <a:t>,</a:t>
            </a:r>
            <a:r>
              <a:rPr lang="x-none" sz="1800" dirty="0" smtClean="0"/>
              <a:t> </a:t>
            </a:r>
            <a:r>
              <a:rPr lang="x-none" sz="1800" dirty="0"/>
              <a:t>הפרדת פסולת וכד</a:t>
            </a:r>
            <a:r>
              <a:rPr lang="x-none" sz="1800" dirty="0" smtClean="0"/>
              <a:t>'</a:t>
            </a:r>
            <a:r>
              <a:rPr lang="he-IL" sz="1800" dirty="0" smtClean="0"/>
              <a:t>.</a:t>
            </a:r>
            <a:endParaRPr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 במדינות שונות</a:t>
            </a:r>
            <a:endParaRPr dirty="0"/>
          </a:p>
        </p:txBody>
      </p:sp>
      <p:sp>
        <p:nvSpPr>
          <p:cNvPr id="187" name="Google Shape;187;p11"/>
          <p:cNvSpPr txBox="1">
            <a:spLocks noGrp="1"/>
          </p:cNvSpPr>
          <p:nvPr>
            <p:ph type="body" idx="1"/>
          </p:nvPr>
        </p:nvSpPr>
        <p:spPr>
          <a:xfrm>
            <a:off x="2631768" y="1288571"/>
            <a:ext cx="6008995" cy="1192295"/>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2000"/>
              <a:buNone/>
            </a:pPr>
            <a:r>
              <a:rPr lang="x-none" sz="2000" dirty="0"/>
              <a:t>הכנסו לקישור בקוד </a:t>
            </a:r>
            <a:r>
              <a:rPr lang="x-none" sz="2000" dirty="0" smtClean="0"/>
              <a:t>ה</a:t>
            </a:r>
            <a:r>
              <a:rPr lang="he-IL" sz="2000" dirty="0" smtClean="0"/>
              <a:t>-</a:t>
            </a:r>
            <a:r>
              <a:rPr lang="x-none" sz="2000" dirty="0" smtClean="0"/>
              <a:t>QR</a:t>
            </a:r>
            <a:r>
              <a:rPr lang="he-IL" sz="2000" dirty="0" smtClean="0"/>
              <a:t>                </a:t>
            </a:r>
            <a:r>
              <a:rPr lang="x-none" sz="2000" dirty="0" smtClean="0"/>
              <a:t>בחרו </a:t>
            </a:r>
            <a:r>
              <a:rPr lang="x-none" sz="2000" dirty="0"/>
              <a:t>ב</a:t>
            </a:r>
            <a:r>
              <a:rPr lang="x-none" sz="2000" dirty="0" smtClean="0"/>
              <a:t>:</a:t>
            </a:r>
            <a:endParaRPr sz="2000" dirty="0"/>
          </a:p>
          <a:p>
            <a:pPr marL="0" lvl="0" indent="0" algn="r" rtl="1">
              <a:lnSpc>
                <a:spcPct val="90000"/>
              </a:lnSpc>
              <a:spcBef>
                <a:spcPts val="1600"/>
              </a:spcBef>
              <a:spcAft>
                <a:spcPts val="0"/>
              </a:spcAft>
              <a:buSzPts val="2000"/>
              <a:buNone/>
            </a:pPr>
            <a:r>
              <a:rPr lang="x-none" sz="2000" dirty="0"/>
              <a:t/>
            </a:r>
            <a:br>
              <a:rPr lang="x-none" sz="2000" dirty="0"/>
            </a:br>
            <a:endParaRPr sz="2000" dirty="0"/>
          </a:p>
        </p:txBody>
      </p:sp>
      <p:pic>
        <p:nvPicPr>
          <p:cNvPr id="188" name="Google Shape;188;p11" descr="https://lh4.googleusercontent.com/QELN9c3kkf84eL17Jyra1Jyb70xDamut1knaOj0Qtiv5050hIyeU6_NXXepS93zSkWM8C5SmEW2ozoCdfHzRrJo52TavoOC8itJ_eyBq7IkhOM5XBRJn0H9XktEBHsZhEzDEtDnN"/>
          <p:cNvPicPr preferRelativeResize="0"/>
          <p:nvPr/>
        </p:nvPicPr>
        <p:blipFill rotWithShape="1">
          <a:blip r:embed="rId3">
            <a:alphaModFix/>
          </a:blip>
          <a:srcRect l="4642" r="1939"/>
          <a:stretch/>
        </p:blipFill>
        <p:spPr>
          <a:xfrm>
            <a:off x="892082" y="3163260"/>
            <a:ext cx="4136244" cy="2742298"/>
          </a:xfrm>
          <a:prstGeom prst="rect">
            <a:avLst/>
          </a:prstGeom>
          <a:noFill/>
          <a:ln>
            <a:noFill/>
          </a:ln>
        </p:spPr>
      </p:pic>
      <p:pic>
        <p:nvPicPr>
          <p:cNvPr id="189" name="Google Shape;189;p11"/>
          <p:cNvPicPr preferRelativeResize="0"/>
          <p:nvPr/>
        </p:nvPicPr>
        <p:blipFill rotWithShape="1">
          <a:blip r:embed="rId4">
            <a:alphaModFix/>
          </a:blip>
          <a:srcRect/>
          <a:stretch/>
        </p:blipFill>
        <p:spPr>
          <a:xfrm>
            <a:off x="5028326" y="1072152"/>
            <a:ext cx="839453" cy="839453"/>
          </a:xfrm>
          <a:prstGeom prst="rect">
            <a:avLst/>
          </a:prstGeom>
          <a:noFill/>
          <a:ln>
            <a:noFill/>
          </a:ln>
        </p:spPr>
      </p:pic>
      <p:sp>
        <p:nvSpPr>
          <p:cNvPr id="190" name="Google Shape;190;p11"/>
          <p:cNvSpPr/>
          <p:nvPr/>
        </p:nvSpPr>
        <p:spPr>
          <a:xfrm>
            <a:off x="769286" y="5905558"/>
            <a:ext cx="2714100" cy="300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350" b="0" i="0" u="sng" strike="noStrike" cap="none" dirty="0">
                <a:solidFill>
                  <a:schemeClr val="dk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1350" b="0" i="0" u="none" strike="noStrike" cap="none" dirty="0">
                <a:solidFill>
                  <a:schemeClr val="dk1"/>
                </a:solidFill>
                <a:latin typeface="Arial"/>
                <a:ea typeface="Arial"/>
                <a:cs typeface="Arial"/>
                <a:sym typeface="Arial"/>
              </a:rPr>
              <a:t> </a:t>
            </a:r>
            <a:endParaRPr dirty="0"/>
          </a:p>
        </p:txBody>
      </p:sp>
      <p:grpSp>
        <p:nvGrpSpPr>
          <p:cNvPr id="191" name="Google Shape;191;p11"/>
          <p:cNvGrpSpPr/>
          <p:nvPr/>
        </p:nvGrpSpPr>
        <p:grpSpPr>
          <a:xfrm>
            <a:off x="1969079" y="1076993"/>
            <a:ext cx="2057687" cy="809738"/>
            <a:chOff x="3401785" y="1043545"/>
            <a:chExt cx="2057687" cy="809738"/>
          </a:xfrm>
        </p:grpSpPr>
        <p:pic>
          <p:nvPicPr>
            <p:cNvPr id="192" name="Google Shape;192;p11"/>
            <p:cNvPicPr preferRelativeResize="0"/>
            <p:nvPr/>
          </p:nvPicPr>
          <p:blipFill rotWithShape="1">
            <a:blip r:embed="rId6">
              <a:alphaModFix/>
            </a:blip>
            <a:srcRect/>
            <a:stretch/>
          </p:blipFill>
          <p:spPr>
            <a:xfrm>
              <a:off x="4449681" y="1043545"/>
              <a:ext cx="1009791" cy="809738"/>
            </a:xfrm>
            <a:prstGeom prst="rect">
              <a:avLst/>
            </a:prstGeom>
            <a:noFill/>
            <a:ln>
              <a:noFill/>
            </a:ln>
          </p:spPr>
        </p:pic>
        <p:pic>
          <p:nvPicPr>
            <p:cNvPr id="193" name="Google Shape;193;p11"/>
            <p:cNvPicPr preferRelativeResize="0"/>
            <p:nvPr/>
          </p:nvPicPr>
          <p:blipFill rotWithShape="1">
            <a:blip r:embed="rId7">
              <a:alphaModFix/>
            </a:blip>
            <a:srcRect/>
            <a:stretch/>
          </p:blipFill>
          <p:spPr>
            <a:xfrm>
              <a:off x="3401785" y="1191203"/>
              <a:ext cx="1047896" cy="514422"/>
            </a:xfrm>
            <a:prstGeom prst="rect">
              <a:avLst/>
            </a:prstGeom>
            <a:noFill/>
            <a:ln>
              <a:noFill/>
            </a:ln>
          </p:spPr>
        </p:pic>
      </p:grpSp>
      <p:sp>
        <p:nvSpPr>
          <p:cNvPr id="194" name="Google Shape;194;p11"/>
          <p:cNvSpPr/>
          <p:nvPr/>
        </p:nvSpPr>
        <p:spPr>
          <a:xfrm>
            <a:off x="5094515" y="3036612"/>
            <a:ext cx="3546248" cy="2554505"/>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000" dirty="0">
                <a:solidFill>
                  <a:schemeClr val="dk1"/>
                </a:solidFill>
                <a:latin typeface="Arial"/>
                <a:ea typeface="Arial"/>
                <a:cs typeface="Arial"/>
                <a:sym typeface="Arial"/>
              </a:rPr>
              <a:t>נסו לזהות היכן </a:t>
            </a:r>
            <a:r>
              <a:rPr lang="x-none" sz="2000" dirty="0" smtClean="0">
                <a:solidFill>
                  <a:schemeClr val="dk1"/>
                </a:solidFill>
                <a:latin typeface="Arial"/>
                <a:ea typeface="Arial"/>
                <a:cs typeface="Arial"/>
                <a:sym typeface="Arial"/>
              </a:rPr>
              <a:t>נמצאות:</a:t>
            </a:r>
            <a:r>
              <a:rPr lang="he-IL" sz="2000" dirty="0" smtClean="0">
                <a:solidFill>
                  <a:schemeClr val="dk1"/>
                </a:solidFill>
                <a:latin typeface="Arial"/>
                <a:ea typeface="Arial"/>
                <a:cs typeface="Arial"/>
                <a:sym typeface="Arial"/>
              </a:rPr>
              <a:t> </a:t>
            </a:r>
            <a:r>
              <a:rPr lang="x-none" sz="2000" dirty="0" smtClean="0">
                <a:solidFill>
                  <a:schemeClr val="dk1"/>
                </a:solidFill>
                <a:latin typeface="Arial"/>
                <a:ea typeface="Arial"/>
                <a:cs typeface="Arial"/>
                <a:sym typeface="Arial"/>
              </a:rPr>
              <a:t>אירופה</a:t>
            </a:r>
            <a:r>
              <a:rPr lang="he-IL" sz="2000" dirty="0" smtClean="0">
                <a:solidFill>
                  <a:schemeClr val="dk1"/>
                </a:solidFill>
                <a:latin typeface="Arial"/>
                <a:ea typeface="Arial"/>
                <a:cs typeface="Arial"/>
                <a:sym typeface="Arial"/>
              </a:rPr>
              <a:t>,</a:t>
            </a:r>
            <a:r>
              <a:rPr lang="x-none" sz="2000" dirty="0" smtClean="0">
                <a:solidFill>
                  <a:schemeClr val="dk1"/>
                </a:solidFill>
                <a:latin typeface="Arial"/>
                <a:ea typeface="Arial"/>
                <a:cs typeface="Arial"/>
                <a:sym typeface="Arial"/>
              </a:rPr>
              <a:t> אפריקה</a:t>
            </a:r>
            <a:r>
              <a:rPr lang="he-IL" sz="2000" dirty="0" smtClean="0">
                <a:solidFill>
                  <a:schemeClr val="dk1"/>
                </a:solidFill>
                <a:latin typeface="Arial"/>
                <a:ea typeface="Arial"/>
                <a:cs typeface="Arial"/>
                <a:sym typeface="Arial"/>
              </a:rPr>
              <a:t>, </a:t>
            </a:r>
            <a:r>
              <a:rPr lang="x-none" sz="2000" dirty="0" smtClean="0">
                <a:solidFill>
                  <a:schemeClr val="dk1"/>
                </a:solidFill>
                <a:latin typeface="Arial"/>
                <a:ea typeface="Arial"/>
                <a:cs typeface="Arial"/>
                <a:sym typeface="Arial"/>
              </a:rPr>
              <a:t>אוסטרליה</a:t>
            </a:r>
            <a:r>
              <a:rPr lang="x-none" sz="2000" dirty="0">
                <a:solidFill>
                  <a:schemeClr val="dk1"/>
                </a:solidFill>
                <a:latin typeface="Arial"/>
                <a:ea typeface="Arial"/>
                <a:cs typeface="Arial"/>
                <a:sym typeface="Arial"/>
              </a:rPr>
              <a:t>.</a:t>
            </a:r>
            <a:br>
              <a:rPr lang="x-none" sz="2000" dirty="0">
                <a:solidFill>
                  <a:schemeClr val="dk1"/>
                </a:solidFill>
                <a:latin typeface="Arial"/>
                <a:ea typeface="Arial"/>
                <a:cs typeface="Arial"/>
                <a:sym typeface="Arial"/>
              </a:rPr>
            </a:br>
            <a:r>
              <a:rPr lang="x-none" sz="2000" dirty="0" smtClean="0">
                <a:solidFill>
                  <a:schemeClr val="dk1"/>
                </a:solidFill>
                <a:latin typeface="Arial"/>
                <a:ea typeface="Arial"/>
                <a:cs typeface="Arial"/>
                <a:sym typeface="Arial"/>
              </a:rPr>
              <a:t>ישראל</a:t>
            </a:r>
            <a:r>
              <a:rPr lang="he-IL" sz="2000" dirty="0" smtClean="0">
                <a:solidFill>
                  <a:schemeClr val="dk1"/>
                </a:solidFill>
                <a:latin typeface="Arial"/>
                <a:ea typeface="Arial"/>
                <a:cs typeface="Arial"/>
                <a:sym typeface="Arial"/>
              </a:rPr>
              <a:t>,</a:t>
            </a:r>
            <a:r>
              <a:rPr lang="x-none" sz="2000" dirty="0" smtClean="0">
                <a:solidFill>
                  <a:schemeClr val="dk1"/>
                </a:solidFill>
                <a:latin typeface="Arial"/>
                <a:ea typeface="Arial"/>
                <a:cs typeface="Arial"/>
                <a:sym typeface="Arial"/>
              </a:rPr>
              <a:t> </a:t>
            </a:r>
            <a:r>
              <a:rPr lang="x-none" sz="2000" dirty="0">
                <a:solidFill>
                  <a:schemeClr val="dk1"/>
                </a:solidFill>
                <a:latin typeface="Arial"/>
                <a:ea typeface="Arial"/>
                <a:cs typeface="Arial"/>
                <a:sym typeface="Arial"/>
              </a:rPr>
              <a:t>ארצות </a:t>
            </a:r>
            <a:r>
              <a:rPr lang="x-none" sz="2000" dirty="0" smtClean="0">
                <a:solidFill>
                  <a:schemeClr val="dk1"/>
                </a:solidFill>
                <a:latin typeface="Arial"/>
                <a:ea typeface="Arial"/>
                <a:cs typeface="Arial"/>
                <a:sym typeface="Arial"/>
              </a:rPr>
              <a:t>הברית</a:t>
            </a:r>
            <a:r>
              <a:rPr lang="he-IL" sz="2000" dirty="0" smtClean="0">
                <a:solidFill>
                  <a:schemeClr val="dk1"/>
                </a:solidFill>
                <a:latin typeface="Arial"/>
                <a:ea typeface="Arial"/>
                <a:cs typeface="Arial"/>
                <a:sym typeface="Arial"/>
              </a:rPr>
              <a:t>,</a:t>
            </a:r>
            <a:r>
              <a:rPr lang="x-none" sz="2000" dirty="0" smtClean="0">
                <a:solidFill>
                  <a:schemeClr val="dk1"/>
                </a:solidFill>
                <a:latin typeface="Arial"/>
                <a:ea typeface="Arial"/>
                <a:cs typeface="Arial"/>
                <a:sym typeface="Arial"/>
              </a:rPr>
              <a:t> רוסיה </a:t>
            </a:r>
            <a:r>
              <a:rPr lang="x-none" sz="2000" dirty="0">
                <a:solidFill>
                  <a:schemeClr val="dk1"/>
                </a:solidFill>
                <a:latin typeface="Arial"/>
                <a:ea typeface="Arial"/>
                <a:cs typeface="Arial"/>
                <a:sym typeface="Arial"/>
              </a:rPr>
              <a:t>הודו.</a:t>
            </a:r>
            <a:br>
              <a:rPr lang="x-none" sz="2000" dirty="0">
                <a:solidFill>
                  <a:schemeClr val="dk1"/>
                </a:solidFill>
                <a:latin typeface="Arial"/>
                <a:ea typeface="Arial"/>
                <a:cs typeface="Arial"/>
                <a:sym typeface="Arial"/>
              </a:rPr>
            </a:br>
            <a:endParaRPr sz="2000" dirty="0">
              <a:solidFill>
                <a:schemeClr val="dk1"/>
              </a:solidFill>
              <a:latin typeface="Arial"/>
              <a:ea typeface="Arial"/>
              <a:cs typeface="Arial"/>
              <a:sym typeface="Arial"/>
            </a:endParaRPr>
          </a:p>
          <a:p>
            <a:pPr marL="0" marR="0" lvl="0" indent="0" algn="r" rtl="1">
              <a:spcBef>
                <a:spcPts val="0"/>
              </a:spcBef>
              <a:spcAft>
                <a:spcPts val="0"/>
              </a:spcAft>
              <a:buNone/>
            </a:pPr>
            <a:r>
              <a:rPr lang="x-none" sz="2000" dirty="0">
                <a:solidFill>
                  <a:schemeClr val="dk1"/>
                </a:solidFill>
                <a:latin typeface="Arial"/>
                <a:ea typeface="Arial"/>
                <a:cs typeface="Arial"/>
                <a:sym typeface="Arial"/>
              </a:rPr>
              <a:t>נסו לזהות מדינות נוספות.</a:t>
            </a:r>
            <a:endParaRPr dirty="0"/>
          </a:p>
          <a:p>
            <a:pPr marL="0" marR="0" lvl="0" indent="0" algn="r" rtl="1">
              <a:spcBef>
                <a:spcPts val="0"/>
              </a:spcBef>
              <a:spcAft>
                <a:spcPts val="0"/>
              </a:spcAft>
              <a:buNone/>
            </a:pPr>
            <a:r>
              <a:rPr lang="x-none" sz="2000" dirty="0">
                <a:solidFill>
                  <a:schemeClr val="dk1"/>
                </a:solidFill>
                <a:latin typeface="Arial"/>
                <a:ea typeface="Arial"/>
                <a:cs typeface="Arial"/>
                <a:sym typeface="Arial"/>
              </a:rPr>
              <a:t/>
            </a:r>
            <a:br>
              <a:rPr lang="x-none" sz="2000" dirty="0">
                <a:solidFill>
                  <a:schemeClr val="dk1"/>
                </a:solidFill>
                <a:latin typeface="Arial"/>
                <a:ea typeface="Arial"/>
                <a:cs typeface="Arial"/>
                <a:sym typeface="Arial"/>
              </a:rPr>
            </a:br>
            <a:r>
              <a:rPr lang="x-none" sz="2000" dirty="0">
                <a:solidFill>
                  <a:schemeClr val="dk1"/>
                </a:solidFill>
                <a:latin typeface="Arial"/>
                <a:ea typeface="Arial"/>
                <a:cs typeface="Arial"/>
                <a:sym typeface="Arial"/>
              </a:rPr>
              <a:t>געו במפה עם האצבע או העכבר להצגת שמות המדינות.</a:t>
            </a:r>
            <a:endParaRPr sz="2000" dirty="0">
              <a:solidFill>
                <a:schemeClr val="dk1"/>
              </a:solidFill>
              <a:latin typeface="Arial"/>
              <a:ea typeface="Arial"/>
              <a:cs typeface="Arial"/>
              <a:sym typeface="Arial"/>
            </a:endParaRPr>
          </a:p>
        </p:txBody>
      </p:sp>
      <p:sp>
        <p:nvSpPr>
          <p:cNvPr id="195" name="Google Shape;195;p11"/>
          <p:cNvSpPr txBox="1"/>
          <p:nvPr/>
        </p:nvSpPr>
        <p:spPr>
          <a:xfrm>
            <a:off x="892083" y="2274900"/>
            <a:ext cx="7748680" cy="697597"/>
          </a:xfrm>
          <a:prstGeom prst="rect">
            <a:avLst/>
          </a:prstGeom>
          <a:noFill/>
          <a:ln>
            <a:noFill/>
          </a:ln>
        </p:spPr>
        <p:txBody>
          <a:bodyPr spcFirstLastPara="1" wrap="square" lIns="91425" tIns="91425" rIns="91425" bIns="91425" anchor="t" anchorCtr="0">
            <a:spAutoFit/>
          </a:bodyPr>
          <a:lstStyle/>
          <a:p>
            <a:pPr marL="0" lvl="0" indent="0" algn="r" rtl="1">
              <a:spcBef>
                <a:spcPts val="1600"/>
              </a:spcBef>
              <a:spcAft>
                <a:spcPts val="0"/>
              </a:spcAft>
              <a:buNone/>
            </a:pPr>
            <a:r>
              <a:rPr lang="x-none" sz="2000" dirty="0">
                <a:solidFill>
                  <a:schemeClr val="dk1"/>
                </a:solidFill>
              </a:rPr>
              <a:t>התבוננו במפה המציגה טביעת רגל ממוצעת של אנשים במדינות שונות בעולם:</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628650" y="-22272"/>
            <a:ext cx="8012114"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 במדינות שונות</a:t>
            </a:r>
            <a:endParaRPr dirty="0"/>
          </a:p>
        </p:txBody>
      </p:sp>
      <p:sp>
        <p:nvSpPr>
          <p:cNvPr id="203" name="Google Shape;203;p12"/>
          <p:cNvSpPr/>
          <p:nvPr/>
        </p:nvSpPr>
        <p:spPr>
          <a:xfrm>
            <a:off x="5521575" y="2927939"/>
            <a:ext cx="3119188" cy="2010766"/>
          </a:xfrm>
          <a:prstGeom prst="rect">
            <a:avLst/>
          </a:prstGeom>
          <a:noFill/>
          <a:ln>
            <a:noFill/>
          </a:ln>
        </p:spPr>
        <p:txBody>
          <a:bodyPr spcFirstLastPara="1" wrap="square" lIns="91425" tIns="45700" rIns="91425" bIns="45700" anchor="t" anchorCtr="0">
            <a:spAutoFit/>
          </a:bodyPr>
          <a:lstStyle/>
          <a:p>
            <a:pPr marL="228600" marR="0" lvl="5" indent="-203200" algn="r" rtl="1">
              <a:lnSpc>
                <a:spcPct val="90000"/>
              </a:lnSpc>
              <a:spcBef>
                <a:spcPts val="1000"/>
              </a:spcBef>
              <a:spcAft>
                <a:spcPts val="0"/>
              </a:spcAft>
              <a:buClr>
                <a:srgbClr val="74972C"/>
              </a:buClr>
              <a:buSzPts val="2000"/>
              <a:buFont typeface="Arial"/>
              <a:buChar char="•"/>
            </a:pPr>
            <a:r>
              <a:rPr lang="x-none" sz="2000" i="0" u="none" strike="noStrike" cap="none" dirty="0">
                <a:solidFill>
                  <a:srgbClr val="282828"/>
                </a:solidFill>
                <a:latin typeface="Arial"/>
                <a:ea typeface="Arial"/>
                <a:cs typeface="Arial"/>
                <a:sym typeface="Arial"/>
              </a:rPr>
              <a:t>באילו אזורים או מדינות טביעת הרגל האקולוגית </a:t>
            </a:r>
            <a:r>
              <a:rPr lang="x-none" sz="2000" b="1" i="0" u="none" strike="noStrike" cap="none" dirty="0">
                <a:solidFill>
                  <a:srgbClr val="282828"/>
                </a:solidFill>
                <a:latin typeface="Arial"/>
                <a:ea typeface="Arial"/>
                <a:cs typeface="Arial"/>
                <a:sym typeface="Arial"/>
              </a:rPr>
              <a:t>גבוהה מאד?</a:t>
            </a:r>
            <a:endParaRPr sz="2000" b="1" i="0" u="none" strike="noStrike" cap="none" dirty="0">
              <a:solidFill>
                <a:srgbClr val="282828"/>
              </a:solidFill>
              <a:latin typeface="Arial"/>
              <a:ea typeface="Arial"/>
              <a:cs typeface="Arial"/>
              <a:sym typeface="Arial"/>
            </a:endParaRPr>
          </a:p>
          <a:p>
            <a:pPr marL="228600" marR="0" lvl="5" indent="-203200" algn="r" rtl="1">
              <a:lnSpc>
                <a:spcPct val="90000"/>
              </a:lnSpc>
              <a:spcBef>
                <a:spcPts val="1000"/>
              </a:spcBef>
              <a:spcAft>
                <a:spcPts val="0"/>
              </a:spcAft>
              <a:buClr>
                <a:srgbClr val="74972C"/>
              </a:buClr>
              <a:buSzPts val="2000"/>
              <a:buFont typeface="Arial"/>
              <a:buChar char="•"/>
            </a:pPr>
            <a:r>
              <a:rPr lang="x-none" sz="2000" i="0" u="none" strike="noStrike" cap="none" dirty="0">
                <a:solidFill>
                  <a:srgbClr val="282828"/>
                </a:solidFill>
                <a:latin typeface="Arial"/>
                <a:ea typeface="Arial"/>
                <a:cs typeface="Arial"/>
                <a:sym typeface="Arial"/>
              </a:rPr>
              <a:t>באילו אזורים או מדינות טביעת הרגל האקולוגית </a:t>
            </a:r>
            <a:r>
              <a:rPr lang="x-none" sz="2000" b="1" i="0" u="none" strike="noStrike" cap="none" dirty="0">
                <a:solidFill>
                  <a:srgbClr val="282828"/>
                </a:solidFill>
                <a:latin typeface="Arial"/>
                <a:ea typeface="Arial"/>
                <a:cs typeface="Arial"/>
                <a:sym typeface="Arial"/>
              </a:rPr>
              <a:t>נמוכה מאד?</a:t>
            </a:r>
            <a:endParaRPr sz="2000" b="1" i="0" u="none" strike="noStrike" cap="none" dirty="0">
              <a:solidFill>
                <a:srgbClr val="282828"/>
              </a:solidFill>
              <a:latin typeface="Arial"/>
              <a:ea typeface="Arial"/>
              <a:cs typeface="Arial"/>
              <a:sym typeface="Arial"/>
            </a:endParaRPr>
          </a:p>
        </p:txBody>
      </p:sp>
      <p:sp>
        <p:nvSpPr>
          <p:cNvPr id="204" name="Google Shape;204;p12"/>
          <p:cNvSpPr txBox="1"/>
          <p:nvPr/>
        </p:nvSpPr>
        <p:spPr>
          <a:xfrm>
            <a:off x="892082" y="1274700"/>
            <a:ext cx="7748681" cy="1108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x-none" sz="2000" dirty="0">
                <a:solidFill>
                  <a:schemeClr val="dk1"/>
                </a:solidFill>
              </a:rPr>
              <a:t>היעזרו במקרא המופיע מתחת למפה:</a:t>
            </a:r>
            <a:br>
              <a:rPr lang="x-none" sz="2000" dirty="0">
                <a:solidFill>
                  <a:schemeClr val="dk1"/>
                </a:solidFill>
              </a:rPr>
            </a:br>
            <a:r>
              <a:rPr lang="x-none" sz="2000" dirty="0">
                <a:solidFill>
                  <a:schemeClr val="dk1"/>
                </a:solidFill>
              </a:rPr>
              <a:t>צבע כהה יותר מסמן טביעת רגל אקולוגית ממוצעת גבוהה יותר לכל אדם במדינה.</a:t>
            </a:r>
            <a:endParaRPr sz="2000" dirty="0"/>
          </a:p>
        </p:txBody>
      </p:sp>
      <p:pic>
        <p:nvPicPr>
          <p:cNvPr id="206" name="Google Shape;206;p12"/>
          <p:cNvPicPr preferRelativeResize="0"/>
          <p:nvPr/>
        </p:nvPicPr>
        <p:blipFill rotWithShape="1">
          <a:blip r:embed="rId3">
            <a:alphaModFix/>
          </a:blip>
          <a:srcRect/>
          <a:stretch/>
        </p:blipFill>
        <p:spPr>
          <a:xfrm>
            <a:off x="892082" y="2146496"/>
            <a:ext cx="866200" cy="866200"/>
          </a:xfrm>
          <a:prstGeom prst="rect">
            <a:avLst/>
          </a:prstGeom>
          <a:noFill/>
          <a:ln>
            <a:noFill/>
          </a:ln>
        </p:spPr>
      </p:pic>
      <p:pic>
        <p:nvPicPr>
          <p:cNvPr id="8" name="Google Shape;188;p11" descr="https://lh4.googleusercontent.com/QELN9c3kkf84eL17Jyra1Jyb70xDamut1knaOj0Qtiv5050hIyeU6_NXXepS93zSkWM8C5SmEW2ozoCdfHzRrJo52TavoOC8itJ_eyBq7IkhOM5XBRJn0H9XktEBHsZhEzDEtDnN"/>
          <p:cNvPicPr preferRelativeResize="0"/>
          <p:nvPr/>
        </p:nvPicPr>
        <p:blipFill rotWithShape="1">
          <a:blip r:embed="rId4">
            <a:alphaModFix/>
          </a:blip>
          <a:srcRect l="4642" r="1939"/>
          <a:stretch/>
        </p:blipFill>
        <p:spPr>
          <a:xfrm>
            <a:off x="892082" y="3163260"/>
            <a:ext cx="4136244" cy="2742298"/>
          </a:xfrm>
          <a:prstGeom prst="rect">
            <a:avLst/>
          </a:prstGeom>
          <a:noFill/>
          <a:ln>
            <a:noFill/>
          </a:ln>
        </p:spPr>
      </p:pic>
      <p:sp>
        <p:nvSpPr>
          <p:cNvPr id="9" name="Google Shape;190;p11"/>
          <p:cNvSpPr/>
          <p:nvPr/>
        </p:nvSpPr>
        <p:spPr>
          <a:xfrm>
            <a:off x="769286" y="5905558"/>
            <a:ext cx="2714100" cy="300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350" b="0" i="0" u="sng" strike="noStrike" cap="none" dirty="0">
                <a:solidFill>
                  <a:schemeClr val="dk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1350" b="0" i="0" u="none" strike="noStrike" cap="none"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 במדינות שונות</a:t>
            </a:r>
            <a:endParaRPr dirty="0"/>
          </a:p>
        </p:txBody>
      </p:sp>
      <p:sp>
        <p:nvSpPr>
          <p:cNvPr id="213" name="Google Shape;213;p13"/>
          <p:cNvSpPr txBox="1">
            <a:spLocks noGrp="1"/>
          </p:cNvSpPr>
          <p:nvPr>
            <p:ph type="body" idx="1"/>
          </p:nvPr>
        </p:nvSpPr>
        <p:spPr>
          <a:xfrm>
            <a:off x="1380725" y="1303300"/>
            <a:ext cx="7260038" cy="1824000"/>
          </a:xfrm>
          <a:prstGeom prst="rect">
            <a:avLst/>
          </a:prstGeom>
          <a:noFill/>
          <a:ln>
            <a:noFill/>
          </a:ln>
        </p:spPr>
        <p:txBody>
          <a:bodyPr spcFirstLastPara="1" wrap="square" lIns="91425" tIns="45700" rIns="91425" bIns="45700" anchor="t" anchorCtr="0">
            <a:normAutofit/>
          </a:bodyPr>
          <a:lstStyle/>
          <a:p>
            <a:pPr marL="0" lvl="0" indent="0" algn="r" rtl="1">
              <a:lnSpc>
                <a:spcPct val="120000"/>
              </a:lnSpc>
              <a:spcBef>
                <a:spcPts val="0"/>
              </a:spcBef>
              <a:spcAft>
                <a:spcPts val="0"/>
              </a:spcAft>
              <a:buSzPts val="2800"/>
              <a:buNone/>
            </a:pPr>
            <a:r>
              <a:rPr lang="x-none" sz="2000" b="1" dirty="0"/>
              <a:t>נסו לשער: </a:t>
            </a:r>
            <a:br>
              <a:rPr lang="x-none" sz="2000" b="1" dirty="0"/>
            </a:br>
            <a:r>
              <a:rPr lang="x-none" sz="2000" dirty="0"/>
              <a:t>מהם הגורמים להבדלים בטביעת הרגל האקולוגית </a:t>
            </a:r>
            <a:br>
              <a:rPr lang="x-none" sz="2000" dirty="0"/>
            </a:br>
            <a:r>
              <a:rPr lang="x-none" sz="2000" dirty="0"/>
              <a:t>בין המדינות שונות בעולם?</a:t>
            </a:r>
            <a:endParaRPr sz="2000" dirty="0"/>
          </a:p>
        </p:txBody>
      </p:sp>
      <p:pic>
        <p:nvPicPr>
          <p:cNvPr id="8" name="Google Shape;206;p12"/>
          <p:cNvPicPr preferRelativeResize="0"/>
          <p:nvPr/>
        </p:nvPicPr>
        <p:blipFill rotWithShape="1">
          <a:blip r:embed="rId3">
            <a:alphaModFix/>
          </a:blip>
          <a:srcRect/>
          <a:stretch/>
        </p:blipFill>
        <p:spPr>
          <a:xfrm>
            <a:off x="892082" y="2146496"/>
            <a:ext cx="866200" cy="866200"/>
          </a:xfrm>
          <a:prstGeom prst="rect">
            <a:avLst/>
          </a:prstGeom>
          <a:noFill/>
          <a:ln>
            <a:noFill/>
          </a:ln>
        </p:spPr>
      </p:pic>
      <p:pic>
        <p:nvPicPr>
          <p:cNvPr id="9" name="Google Shape;188;p11" descr="https://lh4.googleusercontent.com/QELN9c3kkf84eL17Jyra1Jyb70xDamut1knaOj0Qtiv5050hIyeU6_NXXepS93zSkWM8C5SmEW2ozoCdfHzRrJo52TavoOC8itJ_eyBq7IkhOM5XBRJn0H9XktEBHsZhEzDEtDnN"/>
          <p:cNvPicPr preferRelativeResize="0"/>
          <p:nvPr/>
        </p:nvPicPr>
        <p:blipFill rotWithShape="1">
          <a:blip r:embed="rId4">
            <a:alphaModFix/>
          </a:blip>
          <a:srcRect l="4642" r="1939"/>
          <a:stretch/>
        </p:blipFill>
        <p:spPr>
          <a:xfrm>
            <a:off x="892082" y="3163260"/>
            <a:ext cx="4136244" cy="2742298"/>
          </a:xfrm>
          <a:prstGeom prst="rect">
            <a:avLst/>
          </a:prstGeom>
          <a:noFill/>
          <a:ln>
            <a:noFill/>
          </a:ln>
        </p:spPr>
      </p:pic>
      <p:sp>
        <p:nvSpPr>
          <p:cNvPr id="10" name="Google Shape;190;p11"/>
          <p:cNvSpPr/>
          <p:nvPr/>
        </p:nvSpPr>
        <p:spPr>
          <a:xfrm>
            <a:off x="769286" y="5905558"/>
            <a:ext cx="2714100" cy="30000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350" b="0" i="0" u="sng" strike="noStrike" cap="none" dirty="0">
                <a:solidFill>
                  <a:schemeClr val="dk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1350" b="0" i="0" u="none" strike="noStrike" cap="none"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p:nvPr/>
        </p:nvSpPr>
        <p:spPr>
          <a:xfrm>
            <a:off x="530236" y="2287025"/>
            <a:ext cx="4231241" cy="4002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1" dirty="0">
                <a:solidFill>
                  <a:schemeClr val="dk1"/>
                </a:solidFill>
                <a:latin typeface="Arial"/>
                <a:ea typeface="Arial"/>
                <a:cs typeface="Arial"/>
                <a:sym typeface="Arial"/>
              </a:rPr>
              <a:t>כלכלה – תוצר מקומי גולמי GDP</a:t>
            </a:r>
            <a:endParaRPr sz="2000" dirty="0"/>
          </a:p>
        </p:txBody>
      </p:sp>
      <p:sp>
        <p:nvSpPr>
          <p:cNvPr id="223" name="Google Shape;223;p14"/>
          <p:cNvSpPr txBox="1"/>
          <p:nvPr/>
        </p:nvSpPr>
        <p:spPr>
          <a:xfrm>
            <a:off x="4761477" y="2287025"/>
            <a:ext cx="4382523" cy="4002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1" dirty="0">
                <a:solidFill>
                  <a:schemeClr val="dk1"/>
                </a:solidFill>
                <a:latin typeface="Arial"/>
                <a:ea typeface="Arial"/>
                <a:cs typeface="Arial"/>
                <a:sym typeface="Arial"/>
              </a:rPr>
              <a:t>טביעת רגל אקולוגית</a:t>
            </a:r>
            <a:endParaRPr sz="2000" b="1" dirty="0">
              <a:solidFill>
                <a:schemeClr val="dk1"/>
              </a:solidFill>
              <a:latin typeface="Arial"/>
              <a:ea typeface="Arial"/>
              <a:cs typeface="Arial"/>
              <a:sym typeface="Arial"/>
            </a:endParaRPr>
          </a:p>
        </p:txBody>
      </p:sp>
      <p:sp>
        <p:nvSpPr>
          <p:cNvPr id="224" name="Google Shape;224;p14"/>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 במדינות שונות</a:t>
            </a:r>
            <a:endParaRPr dirty="0"/>
          </a:p>
        </p:txBody>
      </p:sp>
      <p:sp>
        <p:nvSpPr>
          <p:cNvPr id="225" name="Google Shape;225;p14"/>
          <p:cNvSpPr txBox="1">
            <a:spLocks noGrp="1"/>
          </p:cNvSpPr>
          <p:nvPr>
            <p:ph type="body" idx="1"/>
          </p:nvPr>
        </p:nvSpPr>
        <p:spPr>
          <a:xfrm>
            <a:off x="748937" y="1368488"/>
            <a:ext cx="7891826" cy="9294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x-none" sz="2000" dirty="0"/>
              <a:t>כדי לבדוק את ההשערות </a:t>
            </a:r>
            <a:r>
              <a:rPr lang="x-none" sz="2000" dirty="0" smtClean="0"/>
              <a:t>שהעלינו</a:t>
            </a:r>
            <a:r>
              <a:rPr lang="he-IL" sz="2000" dirty="0" smtClean="0"/>
              <a:t>,</a:t>
            </a:r>
            <a:r>
              <a:rPr lang="x-none" sz="2000" dirty="0" smtClean="0"/>
              <a:t> </a:t>
            </a:r>
            <a:r>
              <a:rPr lang="x-none" sz="2000" dirty="0"/>
              <a:t>נשווה את מפת טביעת הרגל האקולוגית למפות המציגות מדדים הקשורים לאורח החיים</a:t>
            </a:r>
            <a:r>
              <a:rPr lang="x-none" sz="2000" dirty="0" smtClean="0"/>
              <a:t>:</a:t>
            </a:r>
            <a:endParaRPr sz="2000" dirty="0"/>
          </a:p>
        </p:txBody>
      </p:sp>
      <p:pic>
        <p:nvPicPr>
          <p:cNvPr id="226" name="Google Shape;226;p14" descr="https://lh4.googleusercontent.com/QELN9c3kkf84eL17Jyra1Jyb70xDamut1knaOj0Qtiv5050hIyeU6_NXXepS93zSkWM8C5SmEW2ozoCdfHzRrJo52TavoOC8itJ_eyBq7IkhOM5XBRJn0H9XktEBHsZhEzDEtDnN"/>
          <p:cNvPicPr preferRelativeResize="0"/>
          <p:nvPr/>
        </p:nvPicPr>
        <p:blipFill rotWithShape="1">
          <a:blip r:embed="rId3">
            <a:alphaModFix/>
          </a:blip>
          <a:srcRect l="3965" r="2071"/>
          <a:stretch/>
        </p:blipFill>
        <p:spPr>
          <a:xfrm>
            <a:off x="4780548" y="2711306"/>
            <a:ext cx="4363452" cy="2876162"/>
          </a:xfrm>
          <a:prstGeom prst="rect">
            <a:avLst/>
          </a:prstGeom>
          <a:noFill/>
          <a:ln>
            <a:noFill/>
          </a:ln>
        </p:spPr>
      </p:pic>
      <p:pic>
        <p:nvPicPr>
          <p:cNvPr id="227" name="Google Shape;227;p14" descr="https://lh6.googleusercontent.com/DPH8fZj31cl3AJqF4OVmEA9hVyvN6PnghiUVFr6pQWihQmt106KlnQ2m4D9N3Nm74nPVRK1xVQ-rkf_r20DTPtMaGH3GUzmiJqL3Umg0nsYsoh3SE0plXgVEL28DkGbRpmI2qtFg"/>
          <p:cNvPicPr preferRelativeResize="0"/>
          <p:nvPr/>
        </p:nvPicPr>
        <p:blipFill rotWithShape="1">
          <a:blip r:embed="rId4">
            <a:alphaModFix/>
          </a:blip>
          <a:srcRect/>
          <a:stretch/>
        </p:blipFill>
        <p:spPr>
          <a:xfrm>
            <a:off x="542823" y="2711306"/>
            <a:ext cx="4218654" cy="2876162"/>
          </a:xfrm>
          <a:prstGeom prst="rect">
            <a:avLst/>
          </a:prstGeom>
          <a:noFill/>
          <a:ln>
            <a:noFill/>
          </a:ln>
        </p:spPr>
      </p:pic>
      <p:pic>
        <p:nvPicPr>
          <p:cNvPr id="228" name="Google Shape;228;p14"/>
          <p:cNvPicPr preferRelativeResize="0"/>
          <p:nvPr/>
        </p:nvPicPr>
        <p:blipFill rotWithShape="1">
          <a:blip r:embed="rId5">
            <a:alphaModFix/>
          </a:blip>
          <a:srcRect/>
          <a:stretch/>
        </p:blipFill>
        <p:spPr>
          <a:xfrm>
            <a:off x="530237" y="5249025"/>
            <a:ext cx="973967" cy="969169"/>
          </a:xfrm>
          <a:prstGeom prst="rect">
            <a:avLst/>
          </a:prstGeom>
          <a:noFill/>
          <a:ln>
            <a:noFill/>
          </a:ln>
        </p:spPr>
      </p:pic>
      <p:sp>
        <p:nvSpPr>
          <p:cNvPr id="229" name="Google Shape;229;p14"/>
          <p:cNvSpPr/>
          <p:nvPr/>
        </p:nvSpPr>
        <p:spPr>
          <a:xfrm>
            <a:off x="1504204" y="5587468"/>
            <a:ext cx="1396536" cy="25391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050" u="sng" dirty="0">
                <a:solidFill>
                  <a:schemeClr val="dk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https://geteach.com/</a:t>
            </a:r>
            <a:endParaRPr sz="1050" dirty="0">
              <a:solidFill>
                <a:schemeClr val="dk1"/>
              </a:solidFill>
              <a:latin typeface="Arial"/>
              <a:ea typeface="Arial"/>
              <a:cs typeface="Arial"/>
              <a:sym typeface="Arial"/>
            </a:endParaRPr>
          </a:p>
        </p:txBody>
      </p:sp>
      <p:sp>
        <p:nvSpPr>
          <p:cNvPr id="230" name="Google Shape;230;p14"/>
          <p:cNvSpPr/>
          <p:nvPr/>
        </p:nvSpPr>
        <p:spPr>
          <a:xfrm>
            <a:off x="4694850" y="5611549"/>
            <a:ext cx="2153154" cy="25391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050" u="sng" dirty="0">
                <a:solidFill>
                  <a:schemeClr val="dk1"/>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1050"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5" descr="https://lh4.googleusercontent.com/J2egPhth-gRSs1Fhu7KYyJcguq1MlInVi4fQTDlnDqnm0XXcTfnXrLRJccX2IPsIUGpTU-vOxt8yg8JhwQD1N_h1rGTrOjZZzRXAjzy8LKMQiYF6ypvQ07avngI7pu6SxK9SUTB4"/>
          <p:cNvPicPr preferRelativeResize="0"/>
          <p:nvPr/>
        </p:nvPicPr>
        <p:blipFill rotWithShape="1">
          <a:blip r:embed="rId3">
            <a:alphaModFix/>
          </a:blip>
          <a:srcRect/>
          <a:stretch/>
        </p:blipFill>
        <p:spPr>
          <a:xfrm>
            <a:off x="530237" y="2711307"/>
            <a:ext cx="4250311" cy="2876162"/>
          </a:xfrm>
          <a:prstGeom prst="rect">
            <a:avLst/>
          </a:prstGeom>
          <a:noFill/>
          <a:ln>
            <a:noFill/>
          </a:ln>
        </p:spPr>
      </p:pic>
      <p:sp>
        <p:nvSpPr>
          <p:cNvPr id="237" name="Google Shape;237;p15"/>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 במדינות שונות</a:t>
            </a:r>
            <a:endParaRPr dirty="0"/>
          </a:p>
        </p:txBody>
      </p:sp>
      <p:sp>
        <p:nvSpPr>
          <p:cNvPr id="238" name="Google Shape;238;p15"/>
          <p:cNvSpPr txBox="1"/>
          <p:nvPr/>
        </p:nvSpPr>
        <p:spPr>
          <a:xfrm>
            <a:off x="530237" y="2263000"/>
            <a:ext cx="4250311" cy="4002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1" dirty="0">
                <a:solidFill>
                  <a:schemeClr val="dk1"/>
                </a:solidFill>
                <a:latin typeface="Arial"/>
                <a:ea typeface="Arial"/>
                <a:cs typeface="Arial"/>
                <a:sym typeface="Arial"/>
              </a:rPr>
              <a:t>אנרגיה – צריכת חשמל</a:t>
            </a:r>
            <a:endParaRPr sz="2000" b="1" dirty="0">
              <a:solidFill>
                <a:schemeClr val="dk1"/>
              </a:solidFill>
              <a:latin typeface="Arial"/>
              <a:ea typeface="Arial"/>
              <a:cs typeface="Arial"/>
              <a:sym typeface="Arial"/>
            </a:endParaRPr>
          </a:p>
        </p:txBody>
      </p:sp>
      <p:sp>
        <p:nvSpPr>
          <p:cNvPr id="239" name="Google Shape;239;p15"/>
          <p:cNvSpPr txBox="1">
            <a:spLocks noGrp="1"/>
          </p:cNvSpPr>
          <p:nvPr>
            <p:ph type="body" idx="1"/>
          </p:nvPr>
        </p:nvSpPr>
        <p:spPr>
          <a:xfrm>
            <a:off x="792480" y="1368488"/>
            <a:ext cx="7848284" cy="929536"/>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x-none" sz="2000" dirty="0"/>
              <a:t>כדי לבדוק את ההשערות </a:t>
            </a:r>
            <a:r>
              <a:rPr lang="x-none" sz="2000" dirty="0" smtClean="0"/>
              <a:t>שהעלינו</a:t>
            </a:r>
            <a:r>
              <a:rPr lang="he-IL" sz="2000" dirty="0" smtClean="0"/>
              <a:t>,</a:t>
            </a:r>
            <a:r>
              <a:rPr lang="x-none" sz="2000" dirty="0" smtClean="0"/>
              <a:t> </a:t>
            </a:r>
            <a:r>
              <a:rPr lang="x-none" sz="2000" dirty="0"/>
              <a:t>נשווה את מפת טביעת הרגל האקולוגית למפות המציגות מדדים הקשורים לאורח החיים</a:t>
            </a:r>
            <a:r>
              <a:rPr lang="x-none" sz="2000" dirty="0" smtClean="0"/>
              <a:t>:</a:t>
            </a:r>
            <a:r>
              <a:rPr lang="x-none" sz="2000" dirty="0"/>
              <a:t/>
            </a:r>
            <a:br>
              <a:rPr lang="x-none" sz="2000" dirty="0"/>
            </a:br>
            <a:endParaRPr sz="2000" dirty="0"/>
          </a:p>
        </p:txBody>
      </p:sp>
      <p:pic>
        <p:nvPicPr>
          <p:cNvPr id="240" name="Google Shape;240;p15" descr="https://lh4.googleusercontent.com/QELN9c3kkf84eL17Jyra1Jyb70xDamut1knaOj0Qtiv5050hIyeU6_NXXepS93zSkWM8C5SmEW2ozoCdfHzRrJo52TavoOC8itJ_eyBq7IkhOM5XBRJn0H9XktEBHsZhEzDEtDnN"/>
          <p:cNvPicPr preferRelativeResize="0"/>
          <p:nvPr/>
        </p:nvPicPr>
        <p:blipFill rotWithShape="1">
          <a:blip r:embed="rId4">
            <a:alphaModFix/>
          </a:blip>
          <a:srcRect l="3965" r="2071"/>
          <a:stretch/>
        </p:blipFill>
        <p:spPr>
          <a:xfrm>
            <a:off x="4780548" y="2711306"/>
            <a:ext cx="4363452" cy="2876162"/>
          </a:xfrm>
          <a:prstGeom prst="rect">
            <a:avLst/>
          </a:prstGeom>
          <a:noFill/>
          <a:ln>
            <a:noFill/>
          </a:ln>
        </p:spPr>
      </p:pic>
      <p:pic>
        <p:nvPicPr>
          <p:cNvPr id="241" name="Google Shape;241;p15"/>
          <p:cNvPicPr preferRelativeResize="0"/>
          <p:nvPr/>
        </p:nvPicPr>
        <p:blipFill rotWithShape="1">
          <a:blip r:embed="rId5">
            <a:alphaModFix/>
          </a:blip>
          <a:srcRect/>
          <a:stretch/>
        </p:blipFill>
        <p:spPr>
          <a:xfrm>
            <a:off x="530237" y="5249025"/>
            <a:ext cx="973967" cy="969169"/>
          </a:xfrm>
          <a:prstGeom prst="rect">
            <a:avLst/>
          </a:prstGeom>
          <a:noFill/>
          <a:ln>
            <a:noFill/>
          </a:ln>
        </p:spPr>
      </p:pic>
      <p:sp>
        <p:nvSpPr>
          <p:cNvPr id="242" name="Google Shape;242;p15"/>
          <p:cNvSpPr/>
          <p:nvPr/>
        </p:nvSpPr>
        <p:spPr>
          <a:xfrm>
            <a:off x="1504204" y="5587468"/>
            <a:ext cx="1396536" cy="25391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050" u="sng" dirty="0">
                <a:solidFill>
                  <a:schemeClr val="dk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https://geteach.com/</a:t>
            </a:r>
            <a:endParaRPr sz="1050" dirty="0">
              <a:solidFill>
                <a:schemeClr val="dk1"/>
              </a:solidFill>
              <a:latin typeface="Arial"/>
              <a:ea typeface="Arial"/>
              <a:cs typeface="Arial"/>
              <a:sym typeface="Arial"/>
            </a:endParaRPr>
          </a:p>
        </p:txBody>
      </p:sp>
      <p:sp>
        <p:nvSpPr>
          <p:cNvPr id="243" name="Google Shape;243;p15"/>
          <p:cNvSpPr txBox="1"/>
          <p:nvPr/>
        </p:nvSpPr>
        <p:spPr>
          <a:xfrm>
            <a:off x="4780548" y="2258825"/>
            <a:ext cx="4363452" cy="40020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x-none" sz="2000" b="1" dirty="0">
                <a:solidFill>
                  <a:schemeClr val="dk1"/>
                </a:solidFill>
                <a:latin typeface="Arial"/>
                <a:ea typeface="Arial"/>
                <a:cs typeface="Arial"/>
                <a:sym typeface="Arial"/>
              </a:rPr>
              <a:t>טביעת רגל אקולוגית</a:t>
            </a:r>
            <a:endParaRPr sz="2000" b="1" dirty="0">
              <a:solidFill>
                <a:schemeClr val="dk1"/>
              </a:solidFill>
              <a:latin typeface="Arial"/>
              <a:ea typeface="Arial"/>
              <a:cs typeface="Arial"/>
              <a:sym typeface="Arial"/>
            </a:endParaRPr>
          </a:p>
        </p:txBody>
      </p:sp>
      <p:sp>
        <p:nvSpPr>
          <p:cNvPr id="244" name="Google Shape;244;p15"/>
          <p:cNvSpPr/>
          <p:nvPr/>
        </p:nvSpPr>
        <p:spPr>
          <a:xfrm>
            <a:off x="4677938" y="5587468"/>
            <a:ext cx="2153154" cy="25391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1050" u="sng" dirty="0">
                <a:solidFill>
                  <a:schemeClr val="dk1"/>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1050"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body" idx="1"/>
          </p:nvPr>
        </p:nvSpPr>
        <p:spPr>
          <a:xfrm>
            <a:off x="5382581" y="1623789"/>
            <a:ext cx="3258181" cy="456860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600"/>
              <a:buNone/>
            </a:pPr>
            <a:r>
              <a:rPr lang="x-none" sz="2000" dirty="0"/>
              <a:t>האם השוואת המפות האלו יכולה להסביר את ההבדלים בטביעת הרגל האקולוגית של התושבים של מדינות שונות </a:t>
            </a:r>
            <a:r>
              <a:rPr lang="x-none" sz="2000" dirty="0" smtClean="0"/>
              <a:t>בעולם</a:t>
            </a:r>
            <a:r>
              <a:rPr lang="he-IL" sz="2000" dirty="0"/>
              <a:t>?</a:t>
            </a:r>
            <a:r>
              <a:rPr lang="x-none" sz="2000" dirty="0" smtClean="0"/>
              <a:t> </a:t>
            </a:r>
            <a:endParaRPr sz="2000" dirty="0" smtClean="0"/>
          </a:p>
          <a:p>
            <a:pPr marL="0" lvl="0" indent="0" algn="r" rtl="1">
              <a:lnSpc>
                <a:spcPct val="90000"/>
              </a:lnSpc>
              <a:spcBef>
                <a:spcPts val="1000"/>
              </a:spcBef>
              <a:spcAft>
                <a:spcPts val="0"/>
              </a:spcAft>
              <a:buSzPts val="2600"/>
              <a:buNone/>
            </a:pPr>
            <a:r>
              <a:rPr lang="x-none" sz="2000" dirty="0" smtClean="0"/>
              <a:t>כיצד?</a:t>
            </a:r>
            <a:br>
              <a:rPr lang="x-none" sz="2000" dirty="0" smtClean="0"/>
            </a:br>
            <a:r>
              <a:rPr lang="x-none" sz="2000" dirty="0" smtClean="0"/>
              <a:t/>
            </a:r>
            <a:br>
              <a:rPr lang="x-none" sz="2000" dirty="0" smtClean="0"/>
            </a:br>
            <a:endParaRPr sz="2000" dirty="0"/>
          </a:p>
        </p:txBody>
      </p:sp>
      <p:sp>
        <p:nvSpPr>
          <p:cNvPr id="251" name="Google Shape;251;p16"/>
          <p:cNvSpPr txBox="1"/>
          <p:nvPr/>
        </p:nvSpPr>
        <p:spPr>
          <a:xfrm>
            <a:off x="3612197" y="5514901"/>
            <a:ext cx="1118100" cy="5079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350" b="1" dirty="0">
                <a:solidFill>
                  <a:schemeClr val="dk1"/>
                </a:solidFill>
                <a:latin typeface="Arial"/>
                <a:ea typeface="Arial"/>
                <a:cs typeface="Arial"/>
                <a:sym typeface="Arial"/>
              </a:rPr>
              <a:t>אנרגיה</a:t>
            </a:r>
            <a:br>
              <a:rPr lang="x-none" sz="1350" b="1" dirty="0">
                <a:solidFill>
                  <a:schemeClr val="dk1"/>
                </a:solidFill>
                <a:latin typeface="Arial"/>
                <a:ea typeface="Arial"/>
                <a:cs typeface="Arial"/>
                <a:sym typeface="Arial"/>
              </a:rPr>
            </a:br>
            <a:r>
              <a:rPr lang="x-none" sz="1350" b="1" dirty="0">
                <a:solidFill>
                  <a:schemeClr val="dk1"/>
                </a:solidFill>
                <a:latin typeface="Arial"/>
                <a:ea typeface="Arial"/>
                <a:cs typeface="Arial"/>
                <a:sym typeface="Arial"/>
              </a:rPr>
              <a:t>צריכת חשמל</a:t>
            </a:r>
            <a:endParaRPr sz="1350" b="1" dirty="0">
              <a:solidFill>
                <a:schemeClr val="dk1"/>
              </a:solidFill>
              <a:latin typeface="Arial"/>
              <a:ea typeface="Arial"/>
              <a:cs typeface="Arial"/>
              <a:sym typeface="Arial"/>
            </a:endParaRPr>
          </a:p>
        </p:txBody>
      </p:sp>
      <p:sp>
        <p:nvSpPr>
          <p:cNvPr id="252" name="Google Shape;252;p16"/>
          <p:cNvSpPr txBox="1"/>
          <p:nvPr/>
        </p:nvSpPr>
        <p:spPr>
          <a:xfrm>
            <a:off x="3612197" y="3120877"/>
            <a:ext cx="928500" cy="7158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350" b="1" dirty="0">
                <a:solidFill>
                  <a:schemeClr val="dk1"/>
                </a:solidFill>
                <a:latin typeface="Arial"/>
                <a:ea typeface="Arial"/>
                <a:cs typeface="Arial"/>
                <a:sym typeface="Arial"/>
              </a:rPr>
              <a:t>טביעת רגל אקולוגית</a:t>
            </a:r>
            <a:endParaRPr sz="1350" b="1" dirty="0">
              <a:solidFill>
                <a:schemeClr val="dk1"/>
              </a:solidFill>
              <a:latin typeface="Arial"/>
              <a:ea typeface="Arial"/>
              <a:cs typeface="Arial"/>
              <a:sym typeface="Arial"/>
            </a:endParaRPr>
          </a:p>
        </p:txBody>
      </p:sp>
      <p:sp>
        <p:nvSpPr>
          <p:cNvPr id="253" name="Google Shape;253;p16"/>
          <p:cNvSpPr txBox="1"/>
          <p:nvPr/>
        </p:nvSpPr>
        <p:spPr>
          <a:xfrm>
            <a:off x="3612197" y="1308756"/>
            <a:ext cx="1027200" cy="7158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350" b="1" dirty="0">
                <a:solidFill>
                  <a:schemeClr val="dk1"/>
                </a:solidFill>
                <a:latin typeface="Arial"/>
                <a:ea typeface="Arial"/>
                <a:cs typeface="Arial"/>
                <a:sym typeface="Arial"/>
              </a:rPr>
              <a:t>כלכלה</a:t>
            </a:r>
            <a:br>
              <a:rPr lang="x-none" sz="1350" b="1" dirty="0">
                <a:solidFill>
                  <a:schemeClr val="dk1"/>
                </a:solidFill>
                <a:latin typeface="Arial"/>
                <a:ea typeface="Arial"/>
                <a:cs typeface="Arial"/>
                <a:sym typeface="Arial"/>
              </a:rPr>
            </a:br>
            <a:r>
              <a:rPr lang="x-none" sz="1350" b="1" dirty="0">
                <a:solidFill>
                  <a:schemeClr val="dk1"/>
                </a:solidFill>
                <a:latin typeface="Arial"/>
                <a:ea typeface="Arial"/>
                <a:cs typeface="Arial"/>
                <a:sym typeface="Arial"/>
              </a:rPr>
              <a:t>תוצר מקמי גולמי </a:t>
            </a:r>
            <a:r>
              <a:rPr lang="x-none" sz="1200" b="1" dirty="0">
                <a:solidFill>
                  <a:schemeClr val="dk1"/>
                </a:solidFill>
                <a:latin typeface="Arial"/>
                <a:ea typeface="Arial"/>
                <a:cs typeface="Arial"/>
                <a:sym typeface="Arial"/>
              </a:rPr>
              <a:t>GDP</a:t>
            </a:r>
            <a:endParaRPr sz="1200" dirty="0"/>
          </a:p>
        </p:txBody>
      </p:sp>
      <p:grpSp>
        <p:nvGrpSpPr>
          <p:cNvPr id="254" name="Google Shape;254;p16"/>
          <p:cNvGrpSpPr/>
          <p:nvPr/>
        </p:nvGrpSpPr>
        <p:grpSpPr>
          <a:xfrm>
            <a:off x="549950" y="0"/>
            <a:ext cx="3067800" cy="6192400"/>
            <a:chOff x="549950" y="-49875"/>
            <a:chExt cx="3067800" cy="6192400"/>
          </a:xfrm>
        </p:grpSpPr>
        <p:pic>
          <p:nvPicPr>
            <p:cNvPr id="255" name="Google Shape;255;p16"/>
            <p:cNvPicPr preferRelativeResize="0"/>
            <p:nvPr/>
          </p:nvPicPr>
          <p:blipFill rotWithShape="1">
            <a:blip r:embed="rId3">
              <a:alphaModFix/>
            </a:blip>
            <a:srcRect/>
            <a:stretch/>
          </p:blipFill>
          <p:spPr>
            <a:xfrm>
              <a:off x="549950" y="-49875"/>
              <a:ext cx="3067800" cy="2097896"/>
            </a:xfrm>
            <a:prstGeom prst="rect">
              <a:avLst/>
            </a:prstGeom>
            <a:noFill/>
            <a:ln>
              <a:noFill/>
            </a:ln>
          </p:spPr>
        </p:pic>
        <p:pic>
          <p:nvPicPr>
            <p:cNvPr id="256" name="Google Shape;256;p16" descr="https://lh4.googleusercontent.com/QELN9c3kkf84eL17Jyra1Jyb70xDamut1knaOj0Qtiv5050hIyeU6_NXXepS93zSkWM8C5SmEW2ozoCdfHzRrJo52TavoOC8itJ_eyBq7IkhOM5XBRJn0H9XktEBHsZhEzDEtDnN"/>
            <p:cNvPicPr preferRelativeResize="0"/>
            <p:nvPr/>
          </p:nvPicPr>
          <p:blipFill rotWithShape="1">
            <a:blip r:embed="rId4">
              <a:alphaModFix/>
            </a:blip>
            <a:srcRect/>
            <a:stretch/>
          </p:blipFill>
          <p:spPr>
            <a:xfrm>
              <a:off x="549951" y="2048044"/>
              <a:ext cx="3067799" cy="2037243"/>
            </a:xfrm>
            <a:prstGeom prst="rect">
              <a:avLst/>
            </a:prstGeom>
            <a:noFill/>
            <a:ln>
              <a:noFill/>
            </a:ln>
          </p:spPr>
        </p:pic>
        <p:pic>
          <p:nvPicPr>
            <p:cNvPr id="257" name="Google Shape;257;p16" descr="https://lh4.googleusercontent.com/J2egPhth-gRSs1Fhu7KYyJcguq1MlInVi4fQTDlnDqnm0XXcTfnXrLRJccX2IPsIUGpTU-vOxt8yg8JhwQD1N_h1rGTrOjZZzRXAjzy8LKMQiYF6ypvQ07avngI7pu6SxK9SUTB4"/>
            <p:cNvPicPr preferRelativeResize="0"/>
            <p:nvPr/>
          </p:nvPicPr>
          <p:blipFill rotWithShape="1">
            <a:blip r:embed="rId5">
              <a:alphaModFix/>
            </a:blip>
            <a:srcRect/>
            <a:stretch/>
          </p:blipFill>
          <p:spPr>
            <a:xfrm>
              <a:off x="549950" y="4085286"/>
              <a:ext cx="3067800" cy="2057239"/>
            </a:xfrm>
            <a:prstGeom prst="rect">
              <a:avLst/>
            </a:prstGeom>
            <a:noFill/>
            <a:ln>
              <a:noFill/>
            </a:ln>
          </p:spPr>
        </p:pic>
      </p:grpSp>
      <p:sp>
        <p:nvSpPr>
          <p:cNvPr id="258" name="Google Shape;258;p16"/>
          <p:cNvSpPr txBox="1">
            <a:spLocks noGrp="1"/>
          </p:cNvSpPr>
          <p:nvPr>
            <p:ph type="title"/>
          </p:nvPr>
        </p:nvSpPr>
        <p:spPr>
          <a:xfrm>
            <a:off x="4846289" y="83331"/>
            <a:ext cx="3794474" cy="146868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דיון בעקבות השוואת המפות</a:t>
            </a:r>
            <a:endParaRPr dirty="0"/>
          </a:p>
        </p:txBody>
      </p:sp>
      <p:sp>
        <p:nvSpPr>
          <p:cNvPr id="259" name="Google Shape;259;p16"/>
          <p:cNvSpPr/>
          <p:nvPr/>
        </p:nvSpPr>
        <p:spPr>
          <a:xfrm>
            <a:off x="3612197" y="5934064"/>
            <a:ext cx="1223400" cy="2307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900" u="sng" dirty="0">
                <a:solidFill>
                  <a:schemeClr val="dk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https://geteach.com/</a:t>
            </a:r>
            <a:endParaRPr sz="900" dirty="0">
              <a:solidFill>
                <a:schemeClr val="dk1"/>
              </a:solidFill>
              <a:latin typeface="Arial"/>
              <a:ea typeface="Arial"/>
              <a:cs typeface="Arial"/>
              <a:sym typeface="Arial"/>
            </a:endParaRPr>
          </a:p>
        </p:txBody>
      </p:sp>
      <p:sp>
        <p:nvSpPr>
          <p:cNvPr id="260" name="Google Shape;260;p16"/>
          <p:cNvSpPr/>
          <p:nvPr/>
        </p:nvSpPr>
        <p:spPr>
          <a:xfrm>
            <a:off x="3612197" y="3807359"/>
            <a:ext cx="1871100" cy="2307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900" u="sng" dirty="0">
                <a:solidFill>
                  <a:schemeClr val="dk1"/>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900"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body" idx="1"/>
          </p:nvPr>
        </p:nvSpPr>
        <p:spPr>
          <a:xfrm>
            <a:off x="5382581" y="1623789"/>
            <a:ext cx="3258181" cy="456860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600"/>
              <a:buNone/>
            </a:pPr>
            <a:r>
              <a:rPr lang="x-none" sz="2000" dirty="0"/>
              <a:t>במפות ניתן לראות כי ברוב המדינות ככל </a:t>
            </a:r>
            <a:r>
              <a:rPr lang="x-none" sz="2000" dirty="0" smtClean="0"/>
              <a:t>שהעושר</a:t>
            </a:r>
            <a:r>
              <a:rPr lang="he-IL" sz="2000" dirty="0" smtClean="0"/>
              <a:t>, </a:t>
            </a:r>
            <a:r>
              <a:rPr lang="x-none" sz="2000" dirty="0" smtClean="0"/>
              <a:t>צריכת </a:t>
            </a:r>
            <a:r>
              <a:rPr lang="x-none" sz="2000" dirty="0"/>
              <a:t>המוצרים וצריכת החשמל של התושבים גבוהים </a:t>
            </a:r>
            <a:r>
              <a:rPr lang="x-none" sz="2000" dirty="0" smtClean="0"/>
              <a:t>יותר,</a:t>
            </a:r>
            <a:r>
              <a:rPr lang="he-IL" sz="2000" dirty="0" smtClean="0"/>
              <a:t> </a:t>
            </a:r>
            <a:r>
              <a:rPr lang="x-none" sz="2000" dirty="0" smtClean="0"/>
              <a:t>כך </a:t>
            </a:r>
            <a:r>
              <a:rPr lang="x-none" sz="2000" dirty="0"/>
              <a:t>גם טביעת הרגל האקולוגית של התושבים גבוהה יותר.</a:t>
            </a:r>
            <a:br>
              <a:rPr lang="x-none" sz="2000" dirty="0"/>
            </a:br>
            <a:r>
              <a:rPr lang="x-none" sz="2000" dirty="0"/>
              <a:t/>
            </a:r>
            <a:br>
              <a:rPr lang="x-none" sz="2000" dirty="0"/>
            </a:br>
            <a:endParaRPr sz="2000" dirty="0"/>
          </a:p>
        </p:txBody>
      </p:sp>
      <p:sp>
        <p:nvSpPr>
          <p:cNvPr id="267" name="Google Shape;267;p17"/>
          <p:cNvSpPr txBox="1">
            <a:spLocks noGrp="1"/>
          </p:cNvSpPr>
          <p:nvPr>
            <p:ph type="title"/>
          </p:nvPr>
        </p:nvSpPr>
        <p:spPr>
          <a:xfrm>
            <a:off x="4846289" y="83331"/>
            <a:ext cx="3794473" cy="146868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דיון בעקבות השוואת המפות</a:t>
            </a:r>
            <a:endParaRPr dirty="0"/>
          </a:p>
        </p:txBody>
      </p:sp>
      <p:grpSp>
        <p:nvGrpSpPr>
          <p:cNvPr id="271" name="Google Shape;271;p17"/>
          <p:cNvGrpSpPr/>
          <p:nvPr/>
        </p:nvGrpSpPr>
        <p:grpSpPr>
          <a:xfrm>
            <a:off x="549950" y="0"/>
            <a:ext cx="3067800" cy="6192400"/>
            <a:chOff x="549950" y="-49875"/>
            <a:chExt cx="3067800" cy="6192400"/>
          </a:xfrm>
        </p:grpSpPr>
        <p:pic>
          <p:nvPicPr>
            <p:cNvPr id="272" name="Google Shape;272;p17"/>
            <p:cNvPicPr preferRelativeResize="0"/>
            <p:nvPr/>
          </p:nvPicPr>
          <p:blipFill rotWithShape="1">
            <a:blip r:embed="rId3">
              <a:alphaModFix/>
            </a:blip>
            <a:srcRect/>
            <a:stretch/>
          </p:blipFill>
          <p:spPr>
            <a:xfrm>
              <a:off x="549950" y="-49875"/>
              <a:ext cx="3067800" cy="2097896"/>
            </a:xfrm>
            <a:prstGeom prst="rect">
              <a:avLst/>
            </a:prstGeom>
            <a:noFill/>
            <a:ln>
              <a:noFill/>
            </a:ln>
          </p:spPr>
        </p:pic>
        <p:pic>
          <p:nvPicPr>
            <p:cNvPr id="273" name="Google Shape;273;p17" descr="https://lh4.googleusercontent.com/QELN9c3kkf84eL17Jyra1Jyb70xDamut1knaOj0Qtiv5050hIyeU6_NXXepS93zSkWM8C5SmEW2ozoCdfHzRrJo52TavoOC8itJ_eyBq7IkhOM5XBRJn0H9XktEBHsZhEzDEtDnN"/>
            <p:cNvPicPr preferRelativeResize="0"/>
            <p:nvPr/>
          </p:nvPicPr>
          <p:blipFill rotWithShape="1">
            <a:blip r:embed="rId4">
              <a:alphaModFix/>
            </a:blip>
            <a:srcRect/>
            <a:stretch/>
          </p:blipFill>
          <p:spPr>
            <a:xfrm>
              <a:off x="549951" y="2048044"/>
              <a:ext cx="3067799" cy="2037243"/>
            </a:xfrm>
            <a:prstGeom prst="rect">
              <a:avLst/>
            </a:prstGeom>
            <a:noFill/>
            <a:ln>
              <a:noFill/>
            </a:ln>
          </p:spPr>
        </p:pic>
        <p:pic>
          <p:nvPicPr>
            <p:cNvPr id="274" name="Google Shape;274;p17" descr="https://lh4.googleusercontent.com/J2egPhth-gRSs1Fhu7KYyJcguq1MlInVi4fQTDlnDqnm0XXcTfnXrLRJccX2IPsIUGpTU-vOxt8yg8JhwQD1N_h1rGTrOjZZzRXAjzy8LKMQiYF6ypvQ07avngI7pu6SxK9SUTB4"/>
            <p:cNvPicPr preferRelativeResize="0"/>
            <p:nvPr/>
          </p:nvPicPr>
          <p:blipFill rotWithShape="1">
            <a:blip r:embed="rId5">
              <a:alphaModFix/>
            </a:blip>
            <a:srcRect/>
            <a:stretch/>
          </p:blipFill>
          <p:spPr>
            <a:xfrm>
              <a:off x="549950" y="4085286"/>
              <a:ext cx="3067800" cy="2057239"/>
            </a:xfrm>
            <a:prstGeom prst="rect">
              <a:avLst/>
            </a:prstGeom>
            <a:noFill/>
            <a:ln>
              <a:noFill/>
            </a:ln>
          </p:spPr>
        </p:pic>
      </p:grpSp>
      <p:sp>
        <p:nvSpPr>
          <p:cNvPr id="13" name="Google Shape;251;p16"/>
          <p:cNvSpPr txBox="1"/>
          <p:nvPr/>
        </p:nvSpPr>
        <p:spPr>
          <a:xfrm>
            <a:off x="3612197" y="5514901"/>
            <a:ext cx="1118100" cy="5079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350" b="1" dirty="0">
                <a:solidFill>
                  <a:schemeClr val="dk1"/>
                </a:solidFill>
                <a:latin typeface="Arial"/>
                <a:ea typeface="Arial"/>
                <a:cs typeface="Arial"/>
                <a:sym typeface="Arial"/>
              </a:rPr>
              <a:t>אנרגיה</a:t>
            </a:r>
            <a:br>
              <a:rPr lang="x-none" sz="1350" b="1" dirty="0">
                <a:solidFill>
                  <a:schemeClr val="dk1"/>
                </a:solidFill>
                <a:latin typeface="Arial"/>
                <a:ea typeface="Arial"/>
                <a:cs typeface="Arial"/>
                <a:sym typeface="Arial"/>
              </a:rPr>
            </a:br>
            <a:r>
              <a:rPr lang="x-none" sz="1350" b="1" dirty="0">
                <a:solidFill>
                  <a:schemeClr val="dk1"/>
                </a:solidFill>
                <a:latin typeface="Arial"/>
                <a:ea typeface="Arial"/>
                <a:cs typeface="Arial"/>
                <a:sym typeface="Arial"/>
              </a:rPr>
              <a:t>צריכת חשמל</a:t>
            </a:r>
            <a:endParaRPr sz="1350" b="1" dirty="0">
              <a:solidFill>
                <a:schemeClr val="dk1"/>
              </a:solidFill>
              <a:latin typeface="Arial"/>
              <a:ea typeface="Arial"/>
              <a:cs typeface="Arial"/>
              <a:sym typeface="Arial"/>
            </a:endParaRPr>
          </a:p>
        </p:txBody>
      </p:sp>
      <p:sp>
        <p:nvSpPr>
          <p:cNvPr id="14" name="Google Shape;252;p16"/>
          <p:cNvSpPr txBox="1"/>
          <p:nvPr/>
        </p:nvSpPr>
        <p:spPr>
          <a:xfrm>
            <a:off x="3612197" y="3120877"/>
            <a:ext cx="928500" cy="7158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350" b="1" dirty="0">
                <a:solidFill>
                  <a:schemeClr val="dk1"/>
                </a:solidFill>
                <a:latin typeface="Arial"/>
                <a:ea typeface="Arial"/>
                <a:cs typeface="Arial"/>
                <a:sym typeface="Arial"/>
              </a:rPr>
              <a:t>טביעת רגל אקולוגית</a:t>
            </a:r>
            <a:endParaRPr sz="1350" b="1" dirty="0">
              <a:solidFill>
                <a:schemeClr val="dk1"/>
              </a:solidFill>
              <a:latin typeface="Arial"/>
              <a:ea typeface="Arial"/>
              <a:cs typeface="Arial"/>
              <a:sym typeface="Arial"/>
            </a:endParaRPr>
          </a:p>
        </p:txBody>
      </p:sp>
      <p:sp>
        <p:nvSpPr>
          <p:cNvPr id="15" name="Google Shape;253;p16"/>
          <p:cNvSpPr txBox="1"/>
          <p:nvPr/>
        </p:nvSpPr>
        <p:spPr>
          <a:xfrm>
            <a:off x="3612197" y="1308756"/>
            <a:ext cx="1027200" cy="7158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1350" b="1" dirty="0">
                <a:solidFill>
                  <a:schemeClr val="dk1"/>
                </a:solidFill>
                <a:latin typeface="Arial"/>
                <a:ea typeface="Arial"/>
                <a:cs typeface="Arial"/>
                <a:sym typeface="Arial"/>
              </a:rPr>
              <a:t>כלכלה</a:t>
            </a:r>
            <a:br>
              <a:rPr lang="x-none" sz="1350" b="1" dirty="0">
                <a:solidFill>
                  <a:schemeClr val="dk1"/>
                </a:solidFill>
                <a:latin typeface="Arial"/>
                <a:ea typeface="Arial"/>
                <a:cs typeface="Arial"/>
                <a:sym typeface="Arial"/>
              </a:rPr>
            </a:br>
            <a:r>
              <a:rPr lang="x-none" sz="1350" b="1" dirty="0">
                <a:solidFill>
                  <a:schemeClr val="dk1"/>
                </a:solidFill>
                <a:latin typeface="Arial"/>
                <a:ea typeface="Arial"/>
                <a:cs typeface="Arial"/>
                <a:sym typeface="Arial"/>
              </a:rPr>
              <a:t>תוצר מקמי גולמי </a:t>
            </a:r>
            <a:r>
              <a:rPr lang="x-none" sz="1200" b="1" dirty="0">
                <a:solidFill>
                  <a:schemeClr val="dk1"/>
                </a:solidFill>
                <a:latin typeface="Arial"/>
                <a:ea typeface="Arial"/>
                <a:cs typeface="Arial"/>
                <a:sym typeface="Arial"/>
              </a:rPr>
              <a:t>GDP</a:t>
            </a:r>
            <a:endParaRPr sz="1200" dirty="0"/>
          </a:p>
        </p:txBody>
      </p:sp>
      <p:sp>
        <p:nvSpPr>
          <p:cNvPr id="16" name="Google Shape;259;p16"/>
          <p:cNvSpPr/>
          <p:nvPr/>
        </p:nvSpPr>
        <p:spPr>
          <a:xfrm>
            <a:off x="3612197" y="5934064"/>
            <a:ext cx="1223400" cy="2307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900" u="sng">
                <a:solidFill>
                  <a:schemeClr val="dk1"/>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https://geteach.com/</a:t>
            </a:r>
            <a:endParaRPr sz="900">
              <a:solidFill>
                <a:schemeClr val="dk1"/>
              </a:solidFill>
              <a:latin typeface="Arial"/>
              <a:ea typeface="Arial"/>
              <a:cs typeface="Arial"/>
              <a:sym typeface="Arial"/>
            </a:endParaRPr>
          </a:p>
        </p:txBody>
      </p:sp>
      <p:sp>
        <p:nvSpPr>
          <p:cNvPr id="17" name="Google Shape;260;p16"/>
          <p:cNvSpPr/>
          <p:nvPr/>
        </p:nvSpPr>
        <p:spPr>
          <a:xfrm>
            <a:off x="3612197" y="3807359"/>
            <a:ext cx="1871100" cy="230700"/>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x-none" sz="900" u="sng" dirty="0">
                <a:solidFill>
                  <a:schemeClr val="dk1"/>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https://data.footprintnetwork.org/</a:t>
            </a:r>
            <a:r>
              <a:rPr lang="x-none" sz="900"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628649" y="0"/>
            <a:ext cx="8012113" cy="1325563"/>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Clr>
                <a:srgbClr val="282828"/>
              </a:buClr>
              <a:buSzPct val="100000"/>
              <a:buFont typeface="Arial"/>
              <a:buNone/>
            </a:pPr>
            <a:r>
              <a:rPr lang="x-none"/>
              <a:t/>
            </a:r>
            <a:br>
              <a:rPr lang="x-none"/>
            </a:br>
            <a:r>
              <a:rPr lang="x-none"/>
              <a:t/>
            </a:r>
            <a:br>
              <a:rPr lang="x-none"/>
            </a:br>
            <a:r>
              <a:rPr lang="x-none" b="1"/>
              <a:t>כלכלה, סביבה או טכנולוגיה?</a:t>
            </a:r>
            <a:r>
              <a:rPr lang="x-none"/>
              <a:t/>
            </a:r>
            <a:br>
              <a:rPr lang="x-none"/>
            </a:br>
            <a:r>
              <a:rPr lang="x-none"/>
              <a:t/>
            </a:r>
            <a:br>
              <a:rPr lang="x-none"/>
            </a:br>
            <a:endParaRPr/>
          </a:p>
        </p:txBody>
      </p:sp>
      <p:sp>
        <p:nvSpPr>
          <p:cNvPr id="283" name="Google Shape;283;p18"/>
          <p:cNvSpPr txBox="1">
            <a:spLocks noGrp="1"/>
          </p:cNvSpPr>
          <p:nvPr>
            <p:ph type="body" idx="1"/>
          </p:nvPr>
        </p:nvSpPr>
        <p:spPr>
          <a:xfrm>
            <a:off x="628649" y="1460498"/>
            <a:ext cx="8012113" cy="396690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x-none" sz="2000" dirty="0"/>
              <a:t>בפעילות הקודמת ראינו כי אורח החיים שלנו משפיע על הסביבה ועל משאבי כדור </a:t>
            </a:r>
            <a:r>
              <a:rPr lang="x-none" sz="2000" dirty="0" smtClean="0"/>
              <a:t>הארץ</a:t>
            </a:r>
            <a:r>
              <a:rPr lang="he-IL" sz="2000" dirty="0" smtClean="0"/>
              <a:t>.</a:t>
            </a:r>
            <a:r>
              <a:rPr lang="x-none" sz="2000" dirty="0" smtClean="0"/>
              <a:t> </a:t>
            </a:r>
            <a:endParaRPr sz="2000" dirty="0"/>
          </a:p>
          <a:p>
            <a:pPr marL="0" lvl="0" indent="0" algn="r" rtl="1">
              <a:lnSpc>
                <a:spcPct val="90000"/>
              </a:lnSpc>
              <a:spcBef>
                <a:spcPts val="1000"/>
              </a:spcBef>
              <a:spcAft>
                <a:spcPts val="0"/>
              </a:spcAft>
              <a:buSzPts val="2800"/>
              <a:buNone/>
            </a:pPr>
            <a:r>
              <a:rPr lang="x-none" sz="2000" dirty="0"/>
              <a:t>השפעה זו קשורה לשלושה תחומים עיקריים:</a:t>
            </a:r>
            <a:br>
              <a:rPr lang="x-none" sz="2000" dirty="0"/>
            </a:br>
            <a:endParaRPr sz="2000" dirty="0"/>
          </a:p>
          <a:p>
            <a:pPr marL="228600" lvl="0" indent="-50800" algn="r" rtl="1">
              <a:lnSpc>
                <a:spcPct val="90000"/>
              </a:lnSpc>
              <a:spcBef>
                <a:spcPts val="1000"/>
              </a:spcBef>
              <a:spcAft>
                <a:spcPts val="0"/>
              </a:spcAft>
              <a:buClr>
                <a:srgbClr val="74972C"/>
              </a:buClr>
              <a:buSzPts val="2800"/>
              <a:buNone/>
            </a:pPr>
            <a:endParaRPr sz="2000" dirty="0"/>
          </a:p>
        </p:txBody>
      </p:sp>
      <p:pic>
        <p:nvPicPr>
          <p:cNvPr id="284" name="Google Shape;284;p18"/>
          <p:cNvPicPr preferRelativeResize="0"/>
          <p:nvPr/>
        </p:nvPicPr>
        <p:blipFill rotWithShape="1">
          <a:blip r:embed="rId3">
            <a:alphaModFix/>
          </a:blip>
          <a:srcRect t="22969" b="23425"/>
          <a:stretch/>
        </p:blipFill>
        <p:spPr>
          <a:xfrm>
            <a:off x="426650" y="2967600"/>
            <a:ext cx="3248225" cy="2459800"/>
          </a:xfrm>
          <a:prstGeom prst="rect">
            <a:avLst/>
          </a:prstGeom>
          <a:noFill/>
          <a:ln>
            <a:noFill/>
          </a:ln>
        </p:spPr>
      </p:pic>
      <p:pic>
        <p:nvPicPr>
          <p:cNvPr id="285" name="Google Shape;285;p18"/>
          <p:cNvPicPr preferRelativeResize="0"/>
          <p:nvPr/>
        </p:nvPicPr>
        <p:blipFill rotWithShape="1">
          <a:blip r:embed="rId4">
            <a:alphaModFix/>
          </a:blip>
          <a:srcRect t="22968" b="26528"/>
          <a:stretch/>
        </p:blipFill>
        <p:spPr>
          <a:xfrm>
            <a:off x="5890325" y="2967600"/>
            <a:ext cx="3253675" cy="2317474"/>
          </a:xfrm>
          <a:prstGeom prst="rect">
            <a:avLst/>
          </a:prstGeom>
          <a:noFill/>
          <a:ln>
            <a:noFill/>
          </a:ln>
        </p:spPr>
      </p:pic>
      <p:pic>
        <p:nvPicPr>
          <p:cNvPr id="286" name="Google Shape;286;p18"/>
          <p:cNvPicPr preferRelativeResize="0"/>
          <p:nvPr/>
        </p:nvPicPr>
        <p:blipFill rotWithShape="1">
          <a:blip r:embed="rId5">
            <a:alphaModFix/>
          </a:blip>
          <a:srcRect t="22969" b="23425"/>
          <a:stretch/>
        </p:blipFill>
        <p:spPr>
          <a:xfrm>
            <a:off x="3155750" y="2967600"/>
            <a:ext cx="3253675" cy="24598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628649" y="0"/>
            <a:ext cx="8012113" cy="1325563"/>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Clr>
                <a:srgbClr val="282828"/>
              </a:buClr>
              <a:buSzPct val="100000"/>
              <a:buFont typeface="Arial"/>
              <a:buNone/>
            </a:pPr>
            <a:r>
              <a:rPr lang="x-none"/>
              <a:t/>
            </a:r>
            <a:br>
              <a:rPr lang="x-none"/>
            </a:br>
            <a:r>
              <a:rPr lang="x-none"/>
              <a:t/>
            </a:r>
            <a:br>
              <a:rPr lang="x-none"/>
            </a:br>
            <a:r>
              <a:rPr lang="x-none" b="1"/>
              <a:t>כלכלה, סביבה או טכנולוגיה?</a:t>
            </a:r>
            <a:r>
              <a:rPr lang="x-none"/>
              <a:t/>
            </a:r>
            <a:br>
              <a:rPr lang="x-none"/>
            </a:br>
            <a:r>
              <a:rPr lang="x-none"/>
              <a:t/>
            </a:r>
            <a:br>
              <a:rPr lang="x-none"/>
            </a:br>
            <a:endParaRPr/>
          </a:p>
        </p:txBody>
      </p:sp>
      <p:sp>
        <p:nvSpPr>
          <p:cNvPr id="293" name="Google Shape;293;p19"/>
          <p:cNvSpPr txBox="1">
            <a:spLocks noGrp="1"/>
          </p:cNvSpPr>
          <p:nvPr>
            <p:ph type="body" idx="1"/>
          </p:nvPr>
        </p:nvSpPr>
        <p:spPr>
          <a:xfrm>
            <a:off x="628649" y="1460498"/>
            <a:ext cx="8012113" cy="396690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600"/>
              <a:buNone/>
            </a:pPr>
            <a:r>
              <a:rPr lang="x-none" sz="2600" b="1" dirty="0"/>
              <a:t>עבודה בזוגות – סיפורי מקרה</a:t>
            </a:r>
            <a:endParaRPr dirty="0"/>
          </a:p>
          <a:p>
            <a:pPr marL="228600" lvl="0" indent="-228600" algn="r" rtl="1">
              <a:lnSpc>
                <a:spcPct val="90000"/>
              </a:lnSpc>
              <a:spcBef>
                <a:spcPts val="1000"/>
              </a:spcBef>
              <a:spcAft>
                <a:spcPts val="0"/>
              </a:spcAft>
              <a:buClr>
                <a:srgbClr val="74972C"/>
              </a:buClr>
              <a:buSzPts val="2400"/>
              <a:buChar char="•"/>
            </a:pPr>
            <a:r>
              <a:rPr lang="x-none" sz="2000" dirty="0"/>
              <a:t>קראו את המידע בכרטיסיית סיפור המקרה שקיבלתם.</a:t>
            </a:r>
            <a:endParaRPr sz="2400" dirty="0"/>
          </a:p>
          <a:p>
            <a:pPr marL="228600" lvl="0" indent="-228600" algn="r" rtl="1">
              <a:lnSpc>
                <a:spcPct val="90000"/>
              </a:lnSpc>
              <a:spcBef>
                <a:spcPts val="1000"/>
              </a:spcBef>
              <a:spcAft>
                <a:spcPts val="0"/>
              </a:spcAft>
              <a:buClr>
                <a:srgbClr val="74972C"/>
              </a:buClr>
              <a:buSzPts val="2400"/>
              <a:buChar char="•"/>
            </a:pPr>
            <a:r>
              <a:rPr lang="x-none" sz="2000" dirty="0"/>
              <a:t>החליטו לאיזה משלושת התחומים קשור </a:t>
            </a:r>
            <a:r>
              <a:rPr lang="x-none" sz="2000" dirty="0" smtClean="0"/>
              <a:t>המקרה</a:t>
            </a:r>
            <a:r>
              <a:rPr lang="he-IL" sz="2000" dirty="0" smtClean="0"/>
              <a:t>.</a:t>
            </a:r>
            <a:endParaRPr sz="2400" dirty="0"/>
          </a:p>
          <a:p>
            <a:pPr marL="228600" lvl="0" indent="-228600" algn="r" rtl="1">
              <a:lnSpc>
                <a:spcPct val="90000"/>
              </a:lnSpc>
              <a:spcBef>
                <a:spcPts val="1000"/>
              </a:spcBef>
              <a:spcAft>
                <a:spcPts val="0"/>
              </a:spcAft>
              <a:buClr>
                <a:srgbClr val="74972C"/>
              </a:buClr>
              <a:buSzPts val="2400"/>
              <a:buChar char="•"/>
            </a:pPr>
            <a:r>
              <a:rPr lang="x-none" sz="2000" dirty="0"/>
              <a:t>במידה והסיפור שייך למספר </a:t>
            </a:r>
            <a:r>
              <a:rPr lang="x-none" sz="2000" dirty="0" smtClean="0"/>
              <a:t>תחומים</a:t>
            </a:r>
            <a:r>
              <a:rPr lang="he-IL" sz="2000" dirty="0" smtClean="0"/>
              <a:t>,</a:t>
            </a:r>
            <a:r>
              <a:rPr lang="x-none" sz="2000" dirty="0" smtClean="0"/>
              <a:t> </a:t>
            </a:r>
            <a:r>
              <a:rPr lang="x-none" sz="2000" dirty="0"/>
              <a:t>בחרו את התחום המתאים ביותר לדעתכם.</a:t>
            </a:r>
            <a:endParaRPr sz="2400" dirty="0"/>
          </a:p>
          <a:p>
            <a:pPr marL="228600" lvl="0" indent="-228600" algn="r" rtl="1">
              <a:lnSpc>
                <a:spcPct val="90000"/>
              </a:lnSpc>
              <a:spcBef>
                <a:spcPts val="1000"/>
              </a:spcBef>
              <a:spcAft>
                <a:spcPts val="0"/>
              </a:spcAft>
              <a:buClr>
                <a:srgbClr val="74972C"/>
              </a:buClr>
              <a:buSzPts val="2400"/>
              <a:buChar char="•"/>
            </a:pPr>
            <a:r>
              <a:rPr lang="x-none" sz="2000" dirty="0"/>
              <a:t>עברו לעמוד באזור המתאים בכיתה.</a:t>
            </a:r>
            <a:endParaRPr sz="2400" dirty="0"/>
          </a:p>
        </p:txBody>
      </p:sp>
      <p:pic>
        <p:nvPicPr>
          <p:cNvPr id="294" name="Google Shape;294;p19"/>
          <p:cNvPicPr preferRelativeResize="0"/>
          <p:nvPr/>
        </p:nvPicPr>
        <p:blipFill rotWithShape="1">
          <a:blip r:embed="rId3">
            <a:alphaModFix/>
          </a:blip>
          <a:srcRect t="24172" b="28982"/>
          <a:stretch/>
        </p:blipFill>
        <p:spPr>
          <a:xfrm>
            <a:off x="426650" y="3882791"/>
            <a:ext cx="3248225" cy="2149674"/>
          </a:xfrm>
          <a:prstGeom prst="rect">
            <a:avLst/>
          </a:prstGeom>
          <a:noFill/>
          <a:ln>
            <a:noFill/>
          </a:ln>
        </p:spPr>
      </p:pic>
      <p:pic>
        <p:nvPicPr>
          <p:cNvPr id="295" name="Google Shape;295;p19"/>
          <p:cNvPicPr preferRelativeResize="0"/>
          <p:nvPr/>
        </p:nvPicPr>
        <p:blipFill rotWithShape="1">
          <a:blip r:embed="rId4">
            <a:alphaModFix/>
          </a:blip>
          <a:srcRect t="24172" b="28982"/>
          <a:stretch/>
        </p:blipFill>
        <p:spPr>
          <a:xfrm>
            <a:off x="5890325" y="3882791"/>
            <a:ext cx="3253675" cy="2149674"/>
          </a:xfrm>
          <a:prstGeom prst="rect">
            <a:avLst/>
          </a:prstGeom>
          <a:noFill/>
          <a:ln>
            <a:noFill/>
          </a:ln>
        </p:spPr>
      </p:pic>
      <p:pic>
        <p:nvPicPr>
          <p:cNvPr id="296" name="Google Shape;296;p19"/>
          <p:cNvPicPr preferRelativeResize="0"/>
          <p:nvPr/>
        </p:nvPicPr>
        <p:blipFill rotWithShape="1">
          <a:blip r:embed="rId5">
            <a:alphaModFix/>
          </a:blip>
          <a:srcRect t="24172" b="28982"/>
          <a:stretch/>
        </p:blipFill>
        <p:spPr>
          <a:xfrm>
            <a:off x="3155750" y="3882791"/>
            <a:ext cx="3253675" cy="214967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628649" y="-22272"/>
            <a:ext cx="8141215"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a:t>מהי טביעת הרגל האקולוגית שלך?</a:t>
            </a:r>
            <a:endParaRPr b="1"/>
          </a:p>
        </p:txBody>
      </p:sp>
      <p:sp>
        <p:nvSpPr>
          <p:cNvPr id="109" name="Google Shape;109;p2"/>
          <p:cNvSpPr txBox="1">
            <a:spLocks noGrp="1"/>
          </p:cNvSpPr>
          <p:nvPr>
            <p:ph type="body" idx="2"/>
          </p:nvPr>
        </p:nvSpPr>
        <p:spPr>
          <a:xfrm>
            <a:off x="4629149" y="1341196"/>
            <a:ext cx="4011613" cy="4130214"/>
          </a:xfrm>
          <a:prstGeom prst="rect">
            <a:avLst/>
          </a:prstGeom>
          <a:noFill/>
          <a:ln>
            <a:noFill/>
          </a:ln>
        </p:spPr>
        <p:txBody>
          <a:bodyPr spcFirstLastPara="1" wrap="square" lIns="91425" tIns="45700" rIns="91425" bIns="45700" anchor="t" anchorCtr="0">
            <a:normAutofit lnSpcReduction="10000"/>
          </a:bodyPr>
          <a:lstStyle/>
          <a:p>
            <a:pPr marL="0" lvl="0" indent="0" algn="r" rtl="1">
              <a:lnSpc>
                <a:spcPct val="90000"/>
              </a:lnSpc>
              <a:spcBef>
                <a:spcPts val="0"/>
              </a:spcBef>
              <a:spcAft>
                <a:spcPts val="0"/>
              </a:spcAft>
              <a:buSzPct val="100000"/>
              <a:buNone/>
            </a:pPr>
            <a:r>
              <a:rPr lang="x-none" sz="2600" dirty="0"/>
              <a:t>הכנסו לקישור בקוד ה-QR </a:t>
            </a:r>
            <a:endParaRPr sz="2600" dirty="0"/>
          </a:p>
          <a:p>
            <a:pPr marL="0" lvl="0" indent="0" algn="r" rtl="1">
              <a:lnSpc>
                <a:spcPct val="90000"/>
              </a:lnSpc>
              <a:spcBef>
                <a:spcPts val="1000"/>
              </a:spcBef>
              <a:spcAft>
                <a:spcPts val="0"/>
              </a:spcAft>
              <a:buSzPct val="100000"/>
              <a:buNone/>
            </a:pPr>
            <a:r>
              <a:rPr lang="he-IL" sz="2600" dirty="0" smtClean="0"/>
              <a:t>ו</a:t>
            </a:r>
            <a:r>
              <a:rPr lang="x-none" sz="2600" dirty="0" smtClean="0"/>
              <a:t>הקליקו </a:t>
            </a:r>
            <a:r>
              <a:rPr lang="x-none" sz="2600" dirty="0"/>
              <a:t>על הכפתור </a:t>
            </a:r>
            <a:endParaRPr dirty="0"/>
          </a:p>
          <a:p>
            <a:pPr marL="0" lvl="0" indent="0" algn="r" rtl="1">
              <a:lnSpc>
                <a:spcPct val="90000"/>
              </a:lnSpc>
              <a:spcBef>
                <a:spcPts val="1000"/>
              </a:spcBef>
              <a:spcAft>
                <a:spcPts val="0"/>
              </a:spcAft>
              <a:buSzPct val="100000"/>
              <a:buNone/>
            </a:pPr>
            <a:endParaRPr sz="2600" dirty="0"/>
          </a:p>
          <a:p>
            <a:pPr marL="0" lvl="0" indent="0" algn="r" rtl="1">
              <a:lnSpc>
                <a:spcPct val="110000"/>
              </a:lnSpc>
              <a:spcBef>
                <a:spcPts val="1000"/>
              </a:spcBef>
              <a:spcAft>
                <a:spcPts val="0"/>
              </a:spcAft>
              <a:buSzPct val="100000"/>
              <a:buNone/>
            </a:pPr>
            <a:r>
              <a:rPr lang="x-none" sz="2600" dirty="0"/>
              <a:t/>
            </a:r>
            <a:br>
              <a:rPr lang="x-none" sz="2600" dirty="0"/>
            </a:br>
            <a:r>
              <a:rPr lang="x-none" sz="2000" dirty="0"/>
              <a:t>ענו על השאלות המוצגות.</a:t>
            </a:r>
            <a:endParaRPr sz="2400" dirty="0"/>
          </a:p>
          <a:p>
            <a:pPr marL="0" lvl="0" indent="0" algn="r" rtl="1">
              <a:lnSpc>
                <a:spcPct val="110000"/>
              </a:lnSpc>
              <a:spcBef>
                <a:spcPts val="1000"/>
              </a:spcBef>
              <a:spcAft>
                <a:spcPts val="0"/>
              </a:spcAft>
              <a:buSzPct val="100000"/>
              <a:buNone/>
            </a:pPr>
            <a:r>
              <a:rPr lang="x-none" sz="2000" dirty="0"/>
              <a:t>בכל שאלה בחרו את התשובה המתאימה ביותר עבורכם.</a:t>
            </a:r>
            <a:endParaRPr sz="2400" dirty="0"/>
          </a:p>
          <a:p>
            <a:pPr marL="0" lvl="0" indent="0" algn="r" rtl="1">
              <a:lnSpc>
                <a:spcPct val="110000"/>
              </a:lnSpc>
              <a:spcBef>
                <a:spcPts val="1000"/>
              </a:spcBef>
              <a:spcAft>
                <a:spcPts val="0"/>
              </a:spcAft>
              <a:buSzPct val="100000"/>
              <a:buNone/>
            </a:pPr>
            <a:r>
              <a:rPr lang="x-none" sz="2000" dirty="0"/>
              <a:t>בסיום רשמו לעצמכם את התוצאה </a:t>
            </a:r>
            <a:r>
              <a:rPr lang="x-none" sz="2000" dirty="0" smtClean="0"/>
              <a:t>שקיבלתם</a:t>
            </a:r>
            <a:r>
              <a:rPr lang="he-IL" sz="2000" dirty="0" smtClean="0"/>
              <a:t> </a:t>
            </a:r>
            <a:r>
              <a:rPr lang="en-US" sz="2000" dirty="0" smtClean="0"/>
              <a:t>)</a:t>
            </a:r>
            <a:r>
              <a:rPr lang="x-none" sz="2000" dirty="0" smtClean="0"/>
              <a:t>המספר </a:t>
            </a:r>
            <a:r>
              <a:rPr lang="x-none" sz="2000" dirty="0"/>
              <a:t>המציין את טביעת הרגל </a:t>
            </a:r>
            <a:r>
              <a:rPr lang="x-none" sz="2000" dirty="0" smtClean="0"/>
              <a:t>שלכם</a:t>
            </a:r>
            <a:r>
              <a:rPr lang="he-IL" sz="2000" dirty="0" smtClean="0"/>
              <a:t>)</a:t>
            </a:r>
            <a:endParaRPr sz="2000" dirty="0"/>
          </a:p>
          <a:p>
            <a:pPr marL="0" lvl="0" indent="0" algn="r" rtl="1">
              <a:lnSpc>
                <a:spcPct val="90000"/>
              </a:lnSpc>
              <a:spcBef>
                <a:spcPts val="1000"/>
              </a:spcBef>
              <a:spcAft>
                <a:spcPts val="0"/>
              </a:spcAft>
              <a:buSzPct val="100000"/>
              <a:buNone/>
            </a:pPr>
            <a:endParaRPr dirty="0"/>
          </a:p>
        </p:txBody>
      </p:sp>
      <p:pic>
        <p:nvPicPr>
          <p:cNvPr id="110" name="Google Shape;110;p2"/>
          <p:cNvPicPr preferRelativeResize="0"/>
          <p:nvPr/>
        </p:nvPicPr>
        <p:blipFill rotWithShape="1">
          <a:blip r:embed="rId3">
            <a:alphaModFix/>
          </a:blip>
          <a:srcRect/>
          <a:stretch/>
        </p:blipFill>
        <p:spPr>
          <a:xfrm>
            <a:off x="3553097" y="1341196"/>
            <a:ext cx="1445623" cy="1477997"/>
          </a:xfrm>
          <a:prstGeom prst="rect">
            <a:avLst/>
          </a:prstGeom>
          <a:noFill/>
          <a:ln>
            <a:noFill/>
          </a:ln>
        </p:spPr>
      </p:pic>
      <p:sp>
        <p:nvSpPr>
          <p:cNvPr id="111" name="Google Shape;111;p2"/>
          <p:cNvSpPr/>
          <p:nvPr/>
        </p:nvSpPr>
        <p:spPr>
          <a:xfrm>
            <a:off x="7049507" y="2264229"/>
            <a:ext cx="1481718" cy="450464"/>
          </a:xfrm>
          <a:prstGeom prst="roundRect">
            <a:avLst>
              <a:gd name="adj" fmla="val 16667"/>
            </a:avLst>
          </a:prstGeom>
          <a:solidFill>
            <a:srgbClr val="B029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000" b="1" i="0" u="none" strike="noStrike" cap="none" dirty="0">
                <a:solidFill>
                  <a:schemeClr val="lt1"/>
                </a:solidFill>
                <a:latin typeface="Arial"/>
                <a:ea typeface="Arial"/>
                <a:cs typeface="Arial"/>
                <a:sym typeface="Arial"/>
              </a:rPr>
              <a:t>התחילו כאן</a:t>
            </a:r>
            <a:endParaRPr sz="2000" b="1" i="0" u="none" strike="noStrike" cap="none" dirty="0">
              <a:solidFill>
                <a:schemeClr val="lt1"/>
              </a:solidFill>
              <a:latin typeface="Arial"/>
              <a:ea typeface="Arial"/>
              <a:cs typeface="Arial"/>
              <a:sym typeface="Arial"/>
            </a:endParaRPr>
          </a:p>
        </p:txBody>
      </p:sp>
      <p:pic>
        <p:nvPicPr>
          <p:cNvPr id="112" name="Google Shape;112;p2"/>
          <p:cNvPicPr preferRelativeResize="0"/>
          <p:nvPr/>
        </p:nvPicPr>
        <p:blipFill rotWithShape="1">
          <a:blip r:embed="rId4">
            <a:clrChange>
              <a:clrFrom>
                <a:srgbClr val="FFFFF3"/>
              </a:clrFrom>
              <a:clrTo>
                <a:srgbClr val="FFFFF3">
                  <a:alpha val="0"/>
                </a:srgbClr>
              </a:clrTo>
            </a:clrChange>
            <a:alphaModFix/>
          </a:blip>
          <a:srcRect l="11250" r="56563" b="-278"/>
          <a:stretch/>
        </p:blipFill>
        <p:spPr>
          <a:xfrm rot="5400000" flipH="1">
            <a:off x="1877975" y="2202730"/>
            <a:ext cx="2217008" cy="388514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כלכלה, סביבה או טכנולוגיה?</a:t>
            </a:r>
            <a:endParaRPr dirty="0"/>
          </a:p>
        </p:txBody>
      </p:sp>
      <p:sp>
        <p:nvSpPr>
          <p:cNvPr id="303" name="Google Shape;303;p20"/>
          <p:cNvSpPr txBox="1">
            <a:spLocks noGrp="1"/>
          </p:cNvSpPr>
          <p:nvPr>
            <p:ph type="body" idx="2"/>
          </p:nvPr>
        </p:nvSpPr>
        <p:spPr>
          <a:xfrm>
            <a:off x="3677625" y="1303300"/>
            <a:ext cx="4963138" cy="44076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x-none" sz="2400" b="1" dirty="0"/>
              <a:t>עבודה בקבוצות לפי אזורים-תחומים:</a:t>
            </a:r>
            <a:endParaRPr sz="2400" dirty="0"/>
          </a:p>
          <a:p>
            <a:pPr marL="228600" lvl="0" indent="-228600" algn="r" rtl="1">
              <a:lnSpc>
                <a:spcPct val="90000"/>
              </a:lnSpc>
              <a:spcBef>
                <a:spcPts val="1000"/>
              </a:spcBef>
              <a:spcAft>
                <a:spcPts val="0"/>
              </a:spcAft>
              <a:buSzPts val="2400"/>
              <a:buChar char="•"/>
            </a:pPr>
            <a:r>
              <a:rPr lang="x-none" sz="2000" dirty="0"/>
              <a:t>כל קבוצה תקבל מדבקות בשלושה </a:t>
            </a:r>
            <a:r>
              <a:rPr lang="x-none" sz="2000" dirty="0">
                <a:solidFill>
                  <a:schemeClr val="dk1"/>
                </a:solidFill>
              </a:rPr>
              <a:t>צבעים המייצגים את התחומים.</a:t>
            </a:r>
            <a:endParaRPr sz="2400" dirty="0"/>
          </a:p>
          <a:p>
            <a:pPr marL="228600" lvl="0" indent="-228600" algn="r" rtl="1">
              <a:lnSpc>
                <a:spcPct val="90000"/>
              </a:lnSpc>
              <a:spcBef>
                <a:spcPts val="1000"/>
              </a:spcBef>
              <a:spcAft>
                <a:spcPts val="0"/>
              </a:spcAft>
              <a:buSzPts val="2400"/>
              <a:buChar char="•"/>
            </a:pPr>
            <a:r>
              <a:rPr lang="x-none" sz="2000" dirty="0"/>
              <a:t>כל זוג יציג לקבוצה בקצרה את סיפור המקרה שלו.</a:t>
            </a:r>
            <a:endParaRPr sz="2400" dirty="0"/>
          </a:p>
          <a:p>
            <a:pPr marL="228600" lvl="0" indent="-228600" algn="r" rtl="1">
              <a:lnSpc>
                <a:spcPct val="90000"/>
              </a:lnSpc>
              <a:spcBef>
                <a:spcPts val="1000"/>
              </a:spcBef>
              <a:spcAft>
                <a:spcPts val="0"/>
              </a:spcAft>
              <a:buSzPts val="2400"/>
              <a:buChar char="•"/>
            </a:pPr>
            <a:r>
              <a:rPr lang="x-none" sz="2000" dirty="0"/>
              <a:t>הקבוצה תדון ותחליט האם סיפור המקרה שייך לתחום </a:t>
            </a:r>
            <a:r>
              <a:rPr lang="x-none" sz="2000" dirty="0" smtClean="0"/>
              <a:t>אחד</a:t>
            </a:r>
            <a:r>
              <a:rPr lang="he-IL" sz="2000" dirty="0" smtClean="0"/>
              <a:t>,</a:t>
            </a:r>
            <a:r>
              <a:rPr lang="x-none" sz="2000" dirty="0" smtClean="0"/>
              <a:t> </a:t>
            </a:r>
            <a:r>
              <a:rPr lang="x-none" sz="2000" dirty="0"/>
              <a:t>לשניים או לשלושת התחומים.</a:t>
            </a:r>
            <a:endParaRPr sz="2400" dirty="0"/>
          </a:p>
          <a:p>
            <a:pPr marL="228600" lvl="0" indent="-228600" algn="r" rtl="1">
              <a:lnSpc>
                <a:spcPct val="90000"/>
              </a:lnSpc>
              <a:spcBef>
                <a:spcPts val="1000"/>
              </a:spcBef>
              <a:spcAft>
                <a:spcPts val="0"/>
              </a:spcAft>
              <a:buSzPts val="2400"/>
              <a:buChar char="•"/>
            </a:pPr>
            <a:r>
              <a:rPr lang="x-none" sz="2000" dirty="0" smtClean="0"/>
              <a:t>בהתאם</a:t>
            </a:r>
            <a:r>
              <a:rPr lang="he-IL" sz="2000" dirty="0" smtClean="0"/>
              <a:t>,</a:t>
            </a:r>
            <a:r>
              <a:rPr lang="x-none" sz="2000" dirty="0" smtClean="0"/>
              <a:t> </a:t>
            </a:r>
            <a:r>
              <a:rPr lang="x-none" sz="2000" dirty="0"/>
              <a:t>הקבוצה תדביק על הכרטיסייה </a:t>
            </a:r>
            <a:r>
              <a:rPr lang="x-none" sz="2000" dirty="0" smtClean="0"/>
              <a:t>מדבקה</a:t>
            </a:r>
            <a:r>
              <a:rPr lang="he-IL" sz="2000" dirty="0" smtClean="0"/>
              <a:t>,</a:t>
            </a:r>
            <a:r>
              <a:rPr lang="x-none" sz="2000" dirty="0" smtClean="0"/>
              <a:t> </a:t>
            </a:r>
            <a:r>
              <a:rPr lang="x-none" sz="2000" dirty="0"/>
              <a:t>שתי מדבקות או </a:t>
            </a:r>
            <a:r>
              <a:rPr lang="x-none" sz="2000" dirty="0" smtClean="0"/>
              <a:t>שלוש</a:t>
            </a:r>
            <a:r>
              <a:rPr lang="he-IL" sz="2000" dirty="0" smtClean="0"/>
              <a:t>,</a:t>
            </a:r>
            <a:r>
              <a:rPr lang="x-none" sz="2000" dirty="0" smtClean="0"/>
              <a:t> </a:t>
            </a:r>
            <a:r>
              <a:rPr lang="x-none" sz="2000" dirty="0"/>
              <a:t>בצבעים המתאימים לתחומים.</a:t>
            </a:r>
            <a:endParaRPr sz="2000" dirty="0"/>
          </a:p>
        </p:txBody>
      </p:sp>
      <p:pic>
        <p:nvPicPr>
          <p:cNvPr id="304" name="Google Shape;304;p20"/>
          <p:cNvPicPr preferRelativeResize="0"/>
          <p:nvPr/>
        </p:nvPicPr>
        <p:blipFill>
          <a:blip r:embed="rId3">
            <a:alphaModFix/>
          </a:blip>
          <a:stretch>
            <a:fillRect/>
          </a:stretch>
        </p:blipFill>
        <p:spPr>
          <a:xfrm>
            <a:off x="797700" y="1828800"/>
            <a:ext cx="2983549" cy="297392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Clr>
                <a:srgbClr val="282828"/>
              </a:buClr>
              <a:buSzPct val="100000"/>
              <a:buFont typeface="Arial"/>
              <a:buNone/>
            </a:pPr>
            <a:r>
              <a:rPr lang="x-none" dirty="0"/>
              <a:t/>
            </a:r>
            <a:br>
              <a:rPr lang="x-none" dirty="0"/>
            </a:br>
            <a:r>
              <a:rPr lang="x-none" dirty="0"/>
              <a:t/>
            </a:r>
            <a:br>
              <a:rPr lang="x-none" dirty="0"/>
            </a:br>
            <a:r>
              <a:rPr lang="x-none" b="1" dirty="0"/>
              <a:t>כלכלה, סביבה או טכנולוגיה?</a:t>
            </a:r>
            <a:r>
              <a:rPr lang="x-none" dirty="0"/>
              <a:t/>
            </a:r>
            <a:br>
              <a:rPr lang="x-none" dirty="0"/>
            </a:br>
            <a:r>
              <a:rPr lang="x-none" dirty="0"/>
              <a:t/>
            </a:r>
            <a:br>
              <a:rPr lang="x-none" dirty="0"/>
            </a:br>
            <a:endParaRPr dirty="0"/>
          </a:p>
        </p:txBody>
      </p:sp>
      <p:sp>
        <p:nvSpPr>
          <p:cNvPr id="311" name="Google Shape;311;p21"/>
          <p:cNvSpPr txBox="1">
            <a:spLocks noGrp="1"/>
          </p:cNvSpPr>
          <p:nvPr>
            <p:ph type="body" idx="1"/>
          </p:nvPr>
        </p:nvSpPr>
        <p:spPr>
          <a:xfrm>
            <a:off x="1531000" y="1303300"/>
            <a:ext cx="7109762" cy="32634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x-none" sz="2400" b="1" dirty="0"/>
              <a:t>שאלה במליאה</a:t>
            </a:r>
            <a:r>
              <a:rPr lang="x-none" sz="2400" dirty="0"/>
              <a:t>:</a:t>
            </a:r>
            <a:endParaRPr sz="2400" dirty="0"/>
          </a:p>
          <a:p>
            <a:pPr marL="228600" lvl="0" indent="-203200" algn="r" rtl="1">
              <a:lnSpc>
                <a:spcPct val="90000"/>
              </a:lnSpc>
              <a:spcBef>
                <a:spcPts val="1000"/>
              </a:spcBef>
              <a:spcAft>
                <a:spcPts val="0"/>
              </a:spcAft>
              <a:buSzPts val="2400"/>
              <a:buChar char="•"/>
            </a:pPr>
            <a:r>
              <a:rPr lang="x-none" sz="2000" dirty="0"/>
              <a:t>לכמה סיפורי מקרה יש מדבקה אחת?</a:t>
            </a:r>
            <a:br>
              <a:rPr lang="x-none" sz="2000" dirty="0"/>
            </a:br>
            <a:r>
              <a:rPr lang="x-none" sz="2000" dirty="0"/>
              <a:t>לכמה שתי מדבקות </a:t>
            </a:r>
            <a:r>
              <a:rPr lang="x-none" sz="2000" dirty="0" smtClean="0"/>
              <a:t>ואיזה</a:t>
            </a:r>
            <a:r>
              <a:rPr lang="he-IL" sz="2000" dirty="0" smtClean="0"/>
              <a:t>? </a:t>
            </a:r>
            <a:r>
              <a:rPr lang="x-none" sz="2000" dirty="0" smtClean="0"/>
              <a:t>ולכמה </a:t>
            </a:r>
            <a:r>
              <a:rPr lang="x-none" sz="2000" dirty="0"/>
              <a:t>שלוש מדבקות?</a:t>
            </a:r>
            <a:endParaRPr sz="2000" dirty="0"/>
          </a:p>
          <a:p>
            <a:pPr marL="0" lvl="0" indent="0" algn="r" rtl="1">
              <a:lnSpc>
                <a:spcPct val="90000"/>
              </a:lnSpc>
              <a:spcBef>
                <a:spcPts val="1000"/>
              </a:spcBef>
              <a:spcAft>
                <a:spcPts val="0"/>
              </a:spcAft>
              <a:buSzPts val="2800"/>
              <a:buNone/>
            </a:pPr>
            <a:r>
              <a:rPr lang="x-none" sz="2400" dirty="0"/>
              <a:t/>
            </a:r>
            <a:br>
              <a:rPr lang="x-none" sz="2400" dirty="0"/>
            </a:br>
            <a:r>
              <a:rPr lang="x-none" sz="2400" dirty="0"/>
              <a:t/>
            </a:r>
            <a:br>
              <a:rPr lang="x-none" sz="2400" dirty="0"/>
            </a:br>
            <a:endParaRPr sz="2400" dirty="0"/>
          </a:p>
        </p:txBody>
      </p:sp>
      <p:pic>
        <p:nvPicPr>
          <p:cNvPr id="312" name="Google Shape;312;p21"/>
          <p:cNvPicPr preferRelativeResize="0"/>
          <p:nvPr/>
        </p:nvPicPr>
        <p:blipFill rotWithShape="1">
          <a:blip r:embed="rId3">
            <a:alphaModFix/>
          </a:blip>
          <a:srcRect t="24765" b="26330"/>
          <a:stretch/>
        </p:blipFill>
        <p:spPr>
          <a:xfrm>
            <a:off x="426650" y="3806500"/>
            <a:ext cx="3248225" cy="2244050"/>
          </a:xfrm>
          <a:prstGeom prst="rect">
            <a:avLst/>
          </a:prstGeom>
          <a:noFill/>
          <a:ln>
            <a:noFill/>
          </a:ln>
        </p:spPr>
      </p:pic>
      <p:pic>
        <p:nvPicPr>
          <p:cNvPr id="313" name="Google Shape;313;p21"/>
          <p:cNvPicPr preferRelativeResize="0"/>
          <p:nvPr/>
        </p:nvPicPr>
        <p:blipFill rotWithShape="1">
          <a:blip r:embed="rId4">
            <a:alphaModFix/>
          </a:blip>
          <a:srcRect t="23486" b="26241"/>
          <a:stretch/>
        </p:blipFill>
        <p:spPr>
          <a:xfrm>
            <a:off x="5890325" y="3743575"/>
            <a:ext cx="3253675" cy="2306975"/>
          </a:xfrm>
          <a:prstGeom prst="rect">
            <a:avLst/>
          </a:prstGeom>
          <a:noFill/>
          <a:ln>
            <a:noFill/>
          </a:ln>
        </p:spPr>
      </p:pic>
      <p:pic>
        <p:nvPicPr>
          <p:cNvPr id="314" name="Google Shape;314;p21"/>
          <p:cNvPicPr preferRelativeResize="0"/>
          <p:nvPr/>
        </p:nvPicPr>
        <p:blipFill rotWithShape="1">
          <a:blip r:embed="rId5">
            <a:alphaModFix/>
          </a:blip>
          <a:srcRect t="24856" b="26240"/>
          <a:stretch/>
        </p:blipFill>
        <p:spPr>
          <a:xfrm>
            <a:off x="3155750" y="3806500"/>
            <a:ext cx="3253675" cy="22440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fontScale="90000"/>
          </a:bodyPr>
          <a:lstStyle/>
          <a:p>
            <a:pPr marL="0" lvl="0" indent="0" algn="r" rtl="1">
              <a:lnSpc>
                <a:spcPct val="90000"/>
              </a:lnSpc>
              <a:spcBef>
                <a:spcPts val="0"/>
              </a:spcBef>
              <a:spcAft>
                <a:spcPts val="0"/>
              </a:spcAft>
              <a:buClr>
                <a:srgbClr val="282828"/>
              </a:buClr>
              <a:buSzPct val="100000"/>
              <a:buFont typeface="Arial"/>
              <a:buNone/>
            </a:pPr>
            <a:r>
              <a:rPr lang="x-none" dirty="0"/>
              <a:t/>
            </a:r>
            <a:br>
              <a:rPr lang="x-none" dirty="0"/>
            </a:br>
            <a:r>
              <a:rPr lang="x-none" dirty="0"/>
              <a:t/>
            </a:r>
            <a:br>
              <a:rPr lang="x-none" dirty="0"/>
            </a:br>
            <a:r>
              <a:rPr lang="x-none" b="1" dirty="0"/>
              <a:t>כלכלה, סביבה וטכנולוגיה</a:t>
            </a:r>
            <a:r>
              <a:rPr lang="x-none" dirty="0"/>
              <a:t/>
            </a:r>
            <a:br>
              <a:rPr lang="x-none" dirty="0"/>
            </a:br>
            <a:r>
              <a:rPr lang="x-none" dirty="0"/>
              <a:t/>
            </a:r>
            <a:br>
              <a:rPr lang="x-none" dirty="0"/>
            </a:br>
            <a:endParaRPr dirty="0"/>
          </a:p>
        </p:txBody>
      </p:sp>
      <p:sp>
        <p:nvSpPr>
          <p:cNvPr id="321" name="Google Shape;321;p22"/>
          <p:cNvSpPr txBox="1">
            <a:spLocks noGrp="1"/>
          </p:cNvSpPr>
          <p:nvPr>
            <p:ph type="body" idx="1"/>
          </p:nvPr>
        </p:nvSpPr>
        <p:spPr>
          <a:xfrm>
            <a:off x="4153989" y="1303291"/>
            <a:ext cx="4486774" cy="364795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800"/>
              <a:buNone/>
            </a:pPr>
            <a:r>
              <a:rPr lang="x-none" sz="2400" b="1" dirty="0"/>
              <a:t>סיכום ביניים</a:t>
            </a:r>
            <a:endParaRPr sz="2400" dirty="0"/>
          </a:p>
          <a:p>
            <a:pPr marL="0" lvl="0" indent="0" algn="r" rtl="1">
              <a:lnSpc>
                <a:spcPct val="90000"/>
              </a:lnSpc>
              <a:spcBef>
                <a:spcPts val="1000"/>
              </a:spcBef>
              <a:spcAft>
                <a:spcPts val="0"/>
              </a:spcAft>
              <a:buSzPts val="2800"/>
              <a:buNone/>
            </a:pPr>
            <a:r>
              <a:rPr lang="x-none" sz="2000" dirty="0"/>
              <a:t>לרוב יש קשר הדוק בין התחומים </a:t>
            </a:r>
            <a:r>
              <a:rPr lang="x-none" sz="2000" dirty="0" smtClean="0"/>
              <a:t>סביבה</a:t>
            </a:r>
            <a:r>
              <a:rPr lang="he-IL" sz="2000" dirty="0" smtClean="0"/>
              <a:t> -</a:t>
            </a:r>
            <a:r>
              <a:rPr lang="x-none" sz="2000" dirty="0" smtClean="0"/>
              <a:t> </a:t>
            </a:r>
            <a:r>
              <a:rPr lang="x-none" sz="2000" dirty="0"/>
              <a:t>כלכלה </a:t>
            </a:r>
            <a:r>
              <a:rPr lang="x-none" sz="2000" dirty="0" smtClean="0"/>
              <a:t>–</a:t>
            </a:r>
            <a:r>
              <a:rPr lang="he-IL" sz="2000" dirty="0" smtClean="0"/>
              <a:t> </a:t>
            </a:r>
            <a:r>
              <a:rPr lang="x-none" sz="2000" dirty="0" smtClean="0"/>
              <a:t>טכנולוגיה</a:t>
            </a:r>
            <a:r>
              <a:rPr lang="x-none" sz="2000" dirty="0"/>
              <a:t>.</a:t>
            </a:r>
            <a:endParaRPr sz="2000" dirty="0"/>
          </a:p>
          <a:p>
            <a:pPr marL="0" lvl="0" indent="0" algn="r" rtl="1">
              <a:lnSpc>
                <a:spcPct val="90000"/>
              </a:lnSpc>
              <a:spcBef>
                <a:spcPts val="1000"/>
              </a:spcBef>
              <a:spcAft>
                <a:spcPts val="0"/>
              </a:spcAft>
              <a:buSzPts val="2800"/>
              <a:buNone/>
            </a:pPr>
            <a:r>
              <a:rPr lang="x-none" sz="2000" dirty="0"/>
              <a:t>יש השפעות הדדיות של התחומים האלו כמעט בכל התרחשות ופעילות שלנו.</a:t>
            </a:r>
            <a:endParaRPr sz="2000" dirty="0"/>
          </a:p>
          <a:p>
            <a:pPr marL="0" lvl="0" indent="0" algn="r" rtl="1">
              <a:lnSpc>
                <a:spcPct val="90000"/>
              </a:lnSpc>
              <a:spcBef>
                <a:spcPts val="1000"/>
              </a:spcBef>
              <a:spcAft>
                <a:spcPts val="0"/>
              </a:spcAft>
              <a:buSzPts val="2800"/>
              <a:buNone/>
            </a:pPr>
            <a:r>
              <a:rPr lang="x-none" sz="2000" dirty="0"/>
              <a:t>החברה </a:t>
            </a:r>
            <a:r>
              <a:rPr lang="he-IL" sz="2000" dirty="0" smtClean="0"/>
              <a:t>(</a:t>
            </a:r>
            <a:r>
              <a:rPr lang="x-none" sz="2000" dirty="0" smtClean="0"/>
              <a:t>בני האדם</a:t>
            </a:r>
            <a:r>
              <a:rPr lang="he-IL" sz="2000" dirty="0" smtClean="0"/>
              <a:t>,</a:t>
            </a:r>
            <a:r>
              <a:rPr lang="x-none" sz="2000" dirty="0" smtClean="0"/>
              <a:t> </a:t>
            </a:r>
            <a:r>
              <a:rPr lang="x-none" sz="2000" dirty="0"/>
              <a:t>המדינות </a:t>
            </a:r>
            <a:r>
              <a:rPr lang="x-none" sz="2000" dirty="0" smtClean="0"/>
              <a:t>והתרבות</a:t>
            </a:r>
            <a:r>
              <a:rPr lang="he-IL" sz="2000" dirty="0" smtClean="0"/>
              <a:t>),</a:t>
            </a:r>
            <a:r>
              <a:rPr lang="x-none" sz="2000" dirty="0" smtClean="0"/>
              <a:t> </a:t>
            </a:r>
            <a:r>
              <a:rPr lang="x-none" sz="2000" dirty="0"/>
              <a:t>קשורה לשלושת התחומים האלו.</a:t>
            </a:r>
            <a:r>
              <a:rPr lang="x-none" sz="2400" dirty="0"/>
              <a:t/>
            </a:r>
            <a:br>
              <a:rPr lang="x-none" sz="2400" dirty="0"/>
            </a:br>
            <a:r>
              <a:rPr lang="x-none" sz="2400" dirty="0"/>
              <a:t/>
            </a:r>
            <a:br>
              <a:rPr lang="x-none" sz="2400" dirty="0"/>
            </a:br>
            <a:endParaRPr sz="2400" dirty="0"/>
          </a:p>
        </p:txBody>
      </p:sp>
      <p:pic>
        <p:nvPicPr>
          <p:cNvPr id="322" name="Google Shape;322;p22"/>
          <p:cNvPicPr preferRelativeResize="0"/>
          <p:nvPr/>
        </p:nvPicPr>
        <p:blipFill rotWithShape="1">
          <a:blip r:embed="rId3">
            <a:alphaModFix/>
          </a:blip>
          <a:srcRect/>
          <a:stretch/>
        </p:blipFill>
        <p:spPr>
          <a:xfrm>
            <a:off x="628654" y="1355668"/>
            <a:ext cx="3657600" cy="36480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body" idx="1"/>
          </p:nvPr>
        </p:nvSpPr>
        <p:spPr>
          <a:xfrm>
            <a:off x="796407" y="1303291"/>
            <a:ext cx="7844356" cy="43512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x-none" sz="2400" b="1" dirty="0"/>
              <a:t>עבודה בזוגות:</a:t>
            </a:r>
            <a:endParaRPr sz="2400" dirty="0"/>
          </a:p>
          <a:p>
            <a:pPr marL="228600" lvl="0" indent="-203200" algn="r" rtl="1">
              <a:lnSpc>
                <a:spcPct val="90000"/>
              </a:lnSpc>
              <a:spcBef>
                <a:spcPts val="1000"/>
              </a:spcBef>
              <a:spcAft>
                <a:spcPts val="0"/>
              </a:spcAft>
              <a:buSzPts val="2400"/>
              <a:buChar char="•"/>
            </a:pPr>
            <a:r>
              <a:rPr lang="x-none" sz="2000" dirty="0"/>
              <a:t>בחרו באחד המושגים מהרשימה בדף הפעילות</a:t>
            </a:r>
            <a:br>
              <a:rPr lang="x-none" sz="2000" dirty="0"/>
            </a:br>
            <a:r>
              <a:rPr lang="he-IL" sz="2000" dirty="0" smtClean="0"/>
              <a:t>(</a:t>
            </a:r>
            <a:r>
              <a:rPr lang="x-none" sz="2000" dirty="0" smtClean="0"/>
              <a:t>מושג </a:t>
            </a:r>
            <a:r>
              <a:rPr lang="x-none" sz="2000" dirty="0"/>
              <a:t>שונה לכל </a:t>
            </a:r>
            <a:r>
              <a:rPr lang="x-none" sz="2000" dirty="0" smtClean="0"/>
              <a:t>זוג</a:t>
            </a:r>
            <a:r>
              <a:rPr lang="he-IL" sz="2000" dirty="0" smtClean="0"/>
              <a:t>).</a:t>
            </a:r>
            <a:endParaRPr sz="2000" dirty="0"/>
          </a:p>
        </p:txBody>
      </p:sp>
      <p:sp>
        <p:nvSpPr>
          <p:cNvPr id="329" name="Google Shape;329;p23"/>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הכרות עם מושגים בנושא "כלכלה ירוקה"</a:t>
            </a:r>
            <a:endParaRPr dirty="0"/>
          </a:p>
        </p:txBody>
      </p:sp>
      <p:pic>
        <p:nvPicPr>
          <p:cNvPr id="330" name="Google Shape;330;p23"/>
          <p:cNvPicPr preferRelativeResize="0"/>
          <p:nvPr/>
        </p:nvPicPr>
        <p:blipFill>
          <a:blip r:embed="rId3">
            <a:extLst>
              <a:ext uri="{28A0092B-C50C-407E-A947-70E740481C1C}">
                <a14:useLocalDpi xmlns:a14="http://schemas.microsoft.com/office/drawing/2010/main" val="0"/>
              </a:ext>
            </a:extLst>
          </a:blip>
          <a:stretch>
            <a:fillRect/>
          </a:stretch>
        </p:blipFill>
        <p:spPr>
          <a:xfrm>
            <a:off x="2053869" y="2017595"/>
            <a:ext cx="5835520" cy="4341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282828"/>
              </a:buClr>
              <a:buSzPts val="3500"/>
              <a:buFont typeface="Arial"/>
              <a:buNone/>
            </a:pPr>
            <a:r>
              <a:rPr lang="x-none" sz="3500" b="1" dirty="0">
                <a:solidFill>
                  <a:srgbClr val="282828"/>
                </a:solidFill>
                <a:latin typeface="Arial"/>
                <a:ea typeface="Arial"/>
                <a:cs typeface="Arial"/>
                <a:sym typeface="Arial"/>
              </a:rPr>
              <a:t>הכרות עם מושגים בנושא "כלכלה ירוקה"</a:t>
            </a:r>
            <a:endParaRPr sz="3500" b="1" dirty="0">
              <a:solidFill>
                <a:srgbClr val="282828"/>
              </a:solidFill>
              <a:latin typeface="Arial"/>
              <a:ea typeface="Arial"/>
              <a:cs typeface="Arial"/>
              <a:sym typeface="Arial"/>
            </a:endParaRPr>
          </a:p>
        </p:txBody>
      </p:sp>
      <p:sp>
        <p:nvSpPr>
          <p:cNvPr id="337" name="Google Shape;337;p24"/>
          <p:cNvSpPr txBox="1"/>
          <p:nvPr/>
        </p:nvSpPr>
        <p:spPr>
          <a:xfrm>
            <a:off x="628649" y="1207039"/>
            <a:ext cx="8012113" cy="4351200"/>
          </a:xfrm>
          <a:prstGeom prst="rect">
            <a:avLst/>
          </a:prstGeom>
          <a:noFill/>
          <a:ln>
            <a:noFill/>
          </a:ln>
        </p:spPr>
        <p:txBody>
          <a:bodyPr spcFirstLastPara="1" wrap="square" lIns="91425" tIns="45700" rIns="91425" bIns="45700" anchor="t" anchorCtr="0">
            <a:normAutofit/>
          </a:bodyPr>
          <a:lstStyle/>
          <a:p>
            <a:pPr marL="0" marR="0" lvl="0" indent="0" algn="r" rtl="1">
              <a:lnSpc>
                <a:spcPct val="80000"/>
              </a:lnSpc>
              <a:spcBef>
                <a:spcPts val="0"/>
              </a:spcBef>
              <a:spcAft>
                <a:spcPts val="0"/>
              </a:spcAft>
              <a:buClr>
                <a:srgbClr val="74972C"/>
              </a:buClr>
              <a:buSzPts val="2400"/>
              <a:buFont typeface="Arial"/>
              <a:buNone/>
            </a:pPr>
            <a:r>
              <a:rPr lang="x-none" sz="2400" b="1" dirty="0">
                <a:solidFill>
                  <a:srgbClr val="282828"/>
                </a:solidFill>
                <a:sym typeface="Arial"/>
              </a:rPr>
              <a:t>עבודה בזוגות:</a:t>
            </a:r>
            <a:endParaRPr sz="2400" dirty="0"/>
          </a:p>
          <a:p>
            <a:pPr marL="228600" marR="0" lvl="0" indent="-203200" algn="r" rtl="1">
              <a:lnSpc>
                <a:spcPct val="80000"/>
              </a:lnSpc>
              <a:spcBef>
                <a:spcPts val="600"/>
              </a:spcBef>
              <a:spcAft>
                <a:spcPts val="0"/>
              </a:spcAft>
              <a:buClr>
                <a:srgbClr val="74972C"/>
              </a:buClr>
              <a:buSzPts val="2000"/>
              <a:buFont typeface="Arial"/>
              <a:buChar char="•"/>
            </a:pPr>
            <a:r>
              <a:rPr lang="x-none" sz="2000" dirty="0">
                <a:solidFill>
                  <a:srgbClr val="282828"/>
                </a:solidFill>
                <a:latin typeface="Arial"/>
                <a:ea typeface="Arial"/>
                <a:cs typeface="Arial"/>
                <a:sym typeface="Arial"/>
              </a:rPr>
              <a:t>חפשו מידע על </a:t>
            </a:r>
            <a:r>
              <a:rPr lang="x-none" sz="2000" dirty="0" smtClean="0">
                <a:solidFill>
                  <a:srgbClr val="282828"/>
                </a:solidFill>
                <a:latin typeface="Arial"/>
                <a:ea typeface="Arial"/>
                <a:cs typeface="Arial"/>
                <a:sym typeface="Arial"/>
              </a:rPr>
              <a:t>המושג</a:t>
            </a:r>
            <a:r>
              <a:rPr lang="he-IL" sz="2000" dirty="0" smtClean="0">
                <a:solidFill>
                  <a:srgbClr val="282828"/>
                </a:solidFill>
                <a:latin typeface="Arial"/>
                <a:ea typeface="Arial"/>
                <a:cs typeface="Arial"/>
                <a:sym typeface="Arial"/>
              </a:rPr>
              <a:t>. </a:t>
            </a:r>
            <a:r>
              <a:rPr lang="x-none" sz="2000" dirty="0" smtClean="0">
                <a:solidFill>
                  <a:srgbClr val="282828"/>
                </a:solidFill>
                <a:latin typeface="Arial"/>
                <a:ea typeface="Arial"/>
                <a:cs typeface="Arial"/>
                <a:sym typeface="Arial"/>
              </a:rPr>
              <a:t> </a:t>
            </a:r>
            <a:r>
              <a:rPr lang="x-none" sz="2000" dirty="0">
                <a:solidFill>
                  <a:srgbClr val="282828"/>
                </a:solidFill>
                <a:latin typeface="Arial"/>
                <a:ea typeface="Arial"/>
                <a:cs typeface="Arial"/>
                <a:sym typeface="Arial"/>
              </a:rPr>
              <a:t>היעזרו בוויקיפדיה ובמקורות נוספים.</a:t>
            </a:r>
            <a:endParaRPr sz="2000" dirty="0">
              <a:solidFill>
                <a:srgbClr val="282828"/>
              </a:solidFill>
              <a:latin typeface="Arial"/>
              <a:ea typeface="Arial"/>
              <a:cs typeface="Arial"/>
              <a:sym typeface="Arial"/>
            </a:endParaRPr>
          </a:p>
          <a:p>
            <a:pPr marL="228600" marR="0" lvl="0" indent="-203200" algn="r" rtl="1">
              <a:lnSpc>
                <a:spcPct val="80000"/>
              </a:lnSpc>
              <a:spcBef>
                <a:spcPts val="600"/>
              </a:spcBef>
              <a:spcAft>
                <a:spcPts val="0"/>
              </a:spcAft>
              <a:buClr>
                <a:srgbClr val="74972C"/>
              </a:buClr>
              <a:buSzPts val="2000"/>
              <a:buFont typeface="Arial"/>
              <a:buChar char="•"/>
            </a:pPr>
            <a:r>
              <a:rPr lang="x-none" sz="2000" dirty="0">
                <a:solidFill>
                  <a:srgbClr val="282828"/>
                </a:solidFill>
                <a:latin typeface="Arial"/>
                <a:ea typeface="Arial"/>
                <a:cs typeface="Arial"/>
                <a:sym typeface="Arial"/>
              </a:rPr>
              <a:t>נסחו הגדרה למושג ב- 7 מילים בלבד.</a:t>
            </a:r>
            <a:endParaRPr sz="2000" dirty="0"/>
          </a:p>
          <a:p>
            <a:pPr marL="228600" marR="0" lvl="0" indent="-203200" algn="r" rtl="1">
              <a:lnSpc>
                <a:spcPct val="80000"/>
              </a:lnSpc>
              <a:spcBef>
                <a:spcPts val="600"/>
              </a:spcBef>
              <a:spcAft>
                <a:spcPts val="0"/>
              </a:spcAft>
              <a:buClr>
                <a:srgbClr val="74972C"/>
              </a:buClr>
              <a:buSzPts val="2000"/>
              <a:buFont typeface="Arial"/>
              <a:buChar char="•"/>
            </a:pPr>
            <a:r>
              <a:rPr lang="x-none" sz="2000" dirty="0">
                <a:solidFill>
                  <a:srgbClr val="282828"/>
                </a:solidFill>
                <a:latin typeface="Arial"/>
                <a:ea typeface="Arial"/>
                <a:cs typeface="Arial"/>
                <a:sym typeface="Arial"/>
              </a:rPr>
              <a:t>מצאו תמונה אשר תמחיש את </a:t>
            </a:r>
            <a:r>
              <a:rPr lang="x-none" sz="2000" dirty="0" smtClean="0">
                <a:solidFill>
                  <a:srgbClr val="282828"/>
                </a:solidFill>
                <a:latin typeface="Arial"/>
                <a:ea typeface="Arial"/>
                <a:cs typeface="Arial"/>
                <a:sym typeface="Arial"/>
              </a:rPr>
              <a:t>המושג</a:t>
            </a:r>
            <a:r>
              <a:rPr lang="he-IL" sz="2000" dirty="0">
                <a:solidFill>
                  <a:srgbClr val="282828"/>
                </a:solidFill>
              </a:rPr>
              <a:t>.</a:t>
            </a:r>
            <a:r>
              <a:rPr lang="x-none" sz="2000" dirty="0" smtClean="0">
                <a:solidFill>
                  <a:srgbClr val="282828"/>
                </a:solidFill>
                <a:latin typeface="Arial"/>
                <a:ea typeface="Arial"/>
                <a:cs typeface="Arial"/>
                <a:sym typeface="Arial"/>
              </a:rPr>
              <a:t> </a:t>
            </a:r>
            <a:r>
              <a:rPr lang="x-none" sz="2000" dirty="0">
                <a:solidFill>
                  <a:srgbClr val="282828"/>
                </a:solidFill>
                <a:latin typeface="Arial"/>
                <a:ea typeface="Arial"/>
                <a:cs typeface="Arial"/>
                <a:sym typeface="Arial"/>
              </a:rPr>
              <a:t>היעזרו במאגרי תמונות.</a:t>
            </a:r>
            <a:endParaRPr sz="2000" dirty="0"/>
          </a:p>
          <a:p>
            <a:pPr marL="228600" marR="0" lvl="0" indent="-203200" algn="r" rtl="1">
              <a:lnSpc>
                <a:spcPct val="80000"/>
              </a:lnSpc>
              <a:spcBef>
                <a:spcPts val="600"/>
              </a:spcBef>
              <a:spcAft>
                <a:spcPts val="0"/>
              </a:spcAft>
              <a:buClr>
                <a:srgbClr val="74972C"/>
              </a:buClr>
              <a:buSzPts val="2000"/>
              <a:buFont typeface="Arial"/>
              <a:buChar char="•"/>
            </a:pPr>
            <a:r>
              <a:rPr lang="x-none" sz="2000" dirty="0">
                <a:solidFill>
                  <a:srgbClr val="282828"/>
                </a:solidFill>
                <a:latin typeface="Arial"/>
                <a:ea typeface="Arial"/>
                <a:cs typeface="Arial"/>
                <a:sym typeface="Arial"/>
              </a:rPr>
              <a:t>צרו פוסטר הכולל את שם </a:t>
            </a:r>
            <a:r>
              <a:rPr lang="x-none" sz="2000" dirty="0" smtClean="0">
                <a:solidFill>
                  <a:srgbClr val="282828"/>
                </a:solidFill>
                <a:latin typeface="Arial"/>
                <a:ea typeface="Arial"/>
                <a:cs typeface="Arial"/>
                <a:sym typeface="Arial"/>
              </a:rPr>
              <a:t>המושג</a:t>
            </a:r>
            <a:r>
              <a:rPr lang="he-IL" sz="2000" dirty="0" smtClean="0">
                <a:solidFill>
                  <a:srgbClr val="282828"/>
                </a:solidFill>
                <a:latin typeface="Arial"/>
                <a:ea typeface="Arial"/>
                <a:cs typeface="Arial"/>
                <a:sym typeface="Arial"/>
              </a:rPr>
              <a:t>,</a:t>
            </a:r>
            <a:r>
              <a:rPr lang="x-none" sz="2000" dirty="0" smtClean="0">
                <a:solidFill>
                  <a:srgbClr val="282828"/>
                </a:solidFill>
                <a:latin typeface="Arial"/>
                <a:ea typeface="Arial"/>
                <a:cs typeface="Arial"/>
                <a:sym typeface="Arial"/>
              </a:rPr>
              <a:t> </a:t>
            </a:r>
            <a:r>
              <a:rPr lang="x-none" sz="2000" dirty="0">
                <a:solidFill>
                  <a:srgbClr val="282828"/>
                </a:solidFill>
                <a:latin typeface="Arial"/>
                <a:ea typeface="Arial"/>
                <a:cs typeface="Arial"/>
                <a:sym typeface="Arial"/>
              </a:rPr>
              <a:t>התמונה המייצגת ושמותיכם.</a:t>
            </a:r>
            <a:endParaRPr sz="2000" dirty="0"/>
          </a:p>
          <a:p>
            <a:pPr marL="228600" marR="0" lvl="0" indent="-203200" algn="r" rtl="1">
              <a:lnSpc>
                <a:spcPct val="80000"/>
              </a:lnSpc>
              <a:spcBef>
                <a:spcPts val="600"/>
              </a:spcBef>
              <a:spcAft>
                <a:spcPts val="0"/>
              </a:spcAft>
              <a:buClr>
                <a:srgbClr val="74972C"/>
              </a:buClr>
              <a:buSzPts val="2000"/>
              <a:buFont typeface="Arial"/>
              <a:buChar char="•"/>
            </a:pPr>
            <a:r>
              <a:rPr lang="x-none" sz="2000" dirty="0">
                <a:solidFill>
                  <a:srgbClr val="282828"/>
                </a:solidFill>
                <a:latin typeface="Arial"/>
                <a:ea typeface="Arial"/>
                <a:cs typeface="Arial"/>
                <a:sym typeface="Arial"/>
              </a:rPr>
              <a:t>משך הזמן העומד לרשותכם הוא 15 </a:t>
            </a:r>
            <a:r>
              <a:rPr lang="he-IL" sz="2000" dirty="0" smtClean="0">
                <a:solidFill>
                  <a:srgbClr val="282828"/>
                </a:solidFill>
                <a:latin typeface="Arial"/>
                <a:ea typeface="Arial"/>
                <a:cs typeface="Arial"/>
                <a:sym typeface="Arial"/>
              </a:rPr>
              <a:t> </a:t>
            </a:r>
            <a:r>
              <a:rPr lang="x-none" sz="2000" dirty="0" smtClean="0">
                <a:solidFill>
                  <a:srgbClr val="282828"/>
                </a:solidFill>
                <a:latin typeface="Arial"/>
                <a:ea typeface="Arial"/>
                <a:cs typeface="Arial"/>
                <a:sym typeface="Arial"/>
              </a:rPr>
              <a:t>דקות</a:t>
            </a:r>
            <a:r>
              <a:rPr lang="x-none" sz="2000" dirty="0">
                <a:solidFill>
                  <a:srgbClr val="282828"/>
                </a:solidFill>
                <a:latin typeface="Arial"/>
                <a:ea typeface="Arial"/>
                <a:cs typeface="Arial"/>
                <a:sym typeface="Arial"/>
              </a:rPr>
              <a:t>.</a:t>
            </a:r>
            <a:br>
              <a:rPr lang="x-none" sz="2000" dirty="0">
                <a:solidFill>
                  <a:srgbClr val="282828"/>
                </a:solidFill>
                <a:latin typeface="Arial"/>
                <a:ea typeface="Arial"/>
                <a:cs typeface="Arial"/>
                <a:sym typeface="Arial"/>
              </a:rPr>
            </a:br>
            <a:r>
              <a:rPr lang="x-none" sz="2000" dirty="0">
                <a:solidFill>
                  <a:srgbClr val="282828"/>
                </a:solidFill>
                <a:latin typeface="Arial"/>
                <a:ea typeface="Arial"/>
                <a:cs typeface="Arial"/>
                <a:sym typeface="Arial"/>
              </a:rPr>
              <a:t/>
            </a:r>
            <a:br>
              <a:rPr lang="x-none" sz="2000" dirty="0">
                <a:solidFill>
                  <a:srgbClr val="282828"/>
                </a:solidFill>
                <a:latin typeface="Arial"/>
                <a:ea typeface="Arial"/>
                <a:cs typeface="Arial"/>
                <a:sym typeface="Arial"/>
              </a:rPr>
            </a:br>
            <a:endParaRPr sz="2000" dirty="0">
              <a:solidFill>
                <a:srgbClr val="282828"/>
              </a:solidFill>
              <a:latin typeface="Arial"/>
              <a:ea typeface="Arial"/>
              <a:cs typeface="Arial"/>
              <a:sym typeface="Arial"/>
            </a:endParaRPr>
          </a:p>
        </p:txBody>
      </p:sp>
      <p:pic>
        <p:nvPicPr>
          <p:cNvPr id="338" name="Google Shape;338;p24"/>
          <p:cNvPicPr preferRelativeResize="0"/>
          <p:nvPr/>
        </p:nvPicPr>
        <p:blipFill>
          <a:blip r:embed="rId3">
            <a:extLst>
              <a:ext uri="{28A0092B-C50C-407E-A947-70E740481C1C}">
                <a14:useLocalDpi xmlns:a14="http://schemas.microsoft.com/office/drawing/2010/main" val="0"/>
              </a:ext>
            </a:extLst>
          </a:blip>
          <a:stretch>
            <a:fillRect/>
          </a:stretch>
        </p:blipFill>
        <p:spPr>
          <a:xfrm>
            <a:off x="2668375" y="3000621"/>
            <a:ext cx="4479200" cy="33322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p:nvPr/>
        </p:nvSpPr>
        <p:spPr>
          <a:xfrm>
            <a:off x="628650" y="-22272"/>
            <a:ext cx="8012114" cy="1325563"/>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282828"/>
              </a:buClr>
              <a:buSzPts val="3500"/>
              <a:buFont typeface="Arial"/>
              <a:buNone/>
            </a:pPr>
            <a:r>
              <a:rPr lang="x-none" sz="3500" b="1" dirty="0">
                <a:solidFill>
                  <a:srgbClr val="282828"/>
                </a:solidFill>
                <a:latin typeface="Arial"/>
                <a:ea typeface="Arial"/>
                <a:cs typeface="Arial"/>
                <a:sym typeface="Arial"/>
              </a:rPr>
              <a:t>הכרות עם מושגים בנושא "כלכלה ירוקה"</a:t>
            </a:r>
            <a:endParaRPr sz="3500" b="1" dirty="0">
              <a:solidFill>
                <a:srgbClr val="282828"/>
              </a:solidFill>
              <a:latin typeface="Arial"/>
              <a:ea typeface="Arial"/>
              <a:cs typeface="Arial"/>
              <a:sym typeface="Arial"/>
            </a:endParaRPr>
          </a:p>
        </p:txBody>
      </p:sp>
      <p:sp>
        <p:nvSpPr>
          <p:cNvPr id="345" name="Google Shape;345;p25"/>
          <p:cNvSpPr txBox="1"/>
          <p:nvPr/>
        </p:nvSpPr>
        <p:spPr>
          <a:xfrm>
            <a:off x="4825064" y="1207039"/>
            <a:ext cx="3815699" cy="5001300"/>
          </a:xfrm>
          <a:prstGeom prst="rect">
            <a:avLst/>
          </a:prstGeom>
          <a:noFill/>
          <a:ln>
            <a:noFill/>
          </a:ln>
        </p:spPr>
        <p:txBody>
          <a:bodyPr spcFirstLastPara="1" wrap="square" lIns="91425" tIns="45700" rIns="91425" bIns="45700" anchor="t" anchorCtr="0">
            <a:normAutofit/>
          </a:bodyPr>
          <a:lstStyle/>
          <a:p>
            <a:pPr marL="228600" marR="0" lvl="0" indent="-228600" algn="r" rtl="1">
              <a:lnSpc>
                <a:spcPct val="80000"/>
              </a:lnSpc>
              <a:spcBef>
                <a:spcPts val="0"/>
              </a:spcBef>
              <a:spcAft>
                <a:spcPts val="0"/>
              </a:spcAft>
              <a:buClr>
                <a:srgbClr val="74972C"/>
              </a:buClr>
              <a:buSzPts val="2400"/>
              <a:buFont typeface="Arial"/>
              <a:buChar char="•"/>
            </a:pPr>
            <a:r>
              <a:rPr lang="x-none" sz="2000" dirty="0">
                <a:solidFill>
                  <a:srgbClr val="282828"/>
                </a:solidFill>
                <a:latin typeface="Arial"/>
                <a:ea typeface="Arial"/>
                <a:cs typeface="Arial"/>
                <a:sym typeface="Arial"/>
              </a:rPr>
              <a:t>הציגו במליאה את הפוסטרים שהכנתם</a:t>
            </a:r>
            <a:endParaRPr sz="2000" dirty="0">
              <a:solidFill>
                <a:srgbClr val="282828"/>
              </a:solidFill>
              <a:latin typeface="Arial"/>
              <a:ea typeface="Arial"/>
              <a:cs typeface="Arial"/>
              <a:sym typeface="Arial"/>
            </a:endParaRPr>
          </a:p>
        </p:txBody>
      </p:sp>
      <p:grpSp>
        <p:nvGrpSpPr>
          <p:cNvPr id="346" name="Google Shape;346;p25"/>
          <p:cNvGrpSpPr/>
          <p:nvPr/>
        </p:nvGrpSpPr>
        <p:grpSpPr>
          <a:xfrm>
            <a:off x="998849" y="1183241"/>
            <a:ext cx="3677654" cy="5025054"/>
            <a:chOff x="998849" y="1003249"/>
            <a:chExt cx="3679429" cy="5205046"/>
          </a:xfrm>
        </p:grpSpPr>
        <p:pic>
          <p:nvPicPr>
            <p:cNvPr id="347" name="Google Shape;347;p25"/>
            <p:cNvPicPr preferRelativeResize="0"/>
            <p:nvPr/>
          </p:nvPicPr>
          <p:blipFill rotWithShape="1">
            <a:blip r:embed="rId3">
              <a:alphaModFix/>
            </a:blip>
            <a:srcRect/>
            <a:stretch/>
          </p:blipFill>
          <p:spPr>
            <a:xfrm>
              <a:off x="998849" y="1003249"/>
              <a:ext cx="3679429" cy="5205046"/>
            </a:xfrm>
            <a:prstGeom prst="rect">
              <a:avLst/>
            </a:prstGeom>
            <a:noFill/>
            <a:ln>
              <a:noFill/>
            </a:ln>
          </p:spPr>
        </p:pic>
        <p:sp>
          <p:nvSpPr>
            <p:cNvPr id="348" name="Google Shape;348;p25"/>
            <p:cNvSpPr/>
            <p:nvPr/>
          </p:nvSpPr>
          <p:spPr>
            <a:xfrm>
              <a:off x="2294664" y="1067025"/>
              <a:ext cx="1087800" cy="631800"/>
            </a:xfrm>
            <a:prstGeom prst="rect">
              <a:avLst/>
            </a:prstGeom>
            <a:solidFill>
              <a:srgbClr val="233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p25"/>
            <p:cNvPicPr preferRelativeResize="0"/>
            <p:nvPr/>
          </p:nvPicPr>
          <p:blipFill>
            <a:blip r:embed="rId4">
              <a:alphaModFix/>
            </a:blip>
            <a:stretch>
              <a:fillRect/>
            </a:stretch>
          </p:blipFill>
          <p:spPr>
            <a:xfrm>
              <a:off x="2461513" y="1115150"/>
              <a:ext cx="754101" cy="58367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title" idx="4294967295"/>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dirty="0"/>
              <a:t>סיכום ורפלקציה</a:t>
            </a:r>
            <a:endParaRPr dirty="0"/>
          </a:p>
        </p:txBody>
      </p:sp>
      <p:sp>
        <p:nvSpPr>
          <p:cNvPr id="356" name="Google Shape;356;p26"/>
          <p:cNvSpPr txBox="1">
            <a:spLocks noGrp="1"/>
          </p:cNvSpPr>
          <p:nvPr>
            <p:ph type="body" idx="4294967295"/>
          </p:nvPr>
        </p:nvSpPr>
        <p:spPr>
          <a:xfrm>
            <a:off x="822959" y="1000200"/>
            <a:ext cx="7817804" cy="3403500"/>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SzPts val="2000"/>
              <a:buChar char="•"/>
            </a:pPr>
            <a:r>
              <a:rPr lang="x-none" sz="2000" dirty="0"/>
              <a:t>אילו תחושות עלו בכם בעקבות החשיפה למושג  "טביעת רגל אקולוגית"?</a:t>
            </a:r>
            <a:endParaRPr sz="2000" dirty="0"/>
          </a:p>
          <a:p>
            <a:pPr marL="228600" lvl="0" indent="-228600" algn="r" rtl="1">
              <a:lnSpc>
                <a:spcPct val="90000"/>
              </a:lnSpc>
              <a:spcBef>
                <a:spcPts val="1000"/>
              </a:spcBef>
              <a:spcAft>
                <a:spcPts val="0"/>
              </a:spcAft>
              <a:buSzPts val="2000"/>
              <a:buChar char="•"/>
            </a:pPr>
            <a:r>
              <a:rPr lang="x-none" sz="2000" dirty="0"/>
              <a:t>אילו מושגים שמעתם שלא הכרתם קודם?</a:t>
            </a:r>
            <a:endParaRPr sz="2000" dirty="0"/>
          </a:p>
          <a:p>
            <a:pPr marL="228600" lvl="0" indent="-228600" algn="r" rtl="1">
              <a:lnSpc>
                <a:spcPct val="90000"/>
              </a:lnSpc>
              <a:spcBef>
                <a:spcPts val="1000"/>
              </a:spcBef>
              <a:spcAft>
                <a:spcPts val="0"/>
              </a:spcAft>
              <a:buSzPts val="2000"/>
              <a:buChar char="•"/>
            </a:pPr>
            <a:r>
              <a:rPr lang="x-none" sz="2000" dirty="0"/>
              <a:t>עם אילו תובנות אישיות יצאתם מפעילות זו?</a:t>
            </a:r>
            <a:br>
              <a:rPr lang="x-none" sz="2000" dirty="0"/>
            </a:br>
            <a:endParaRPr sz="2000" dirty="0"/>
          </a:p>
        </p:txBody>
      </p:sp>
      <p:pic>
        <p:nvPicPr>
          <p:cNvPr id="357" name="Google Shape;357;p26"/>
          <p:cNvPicPr preferRelativeResize="0"/>
          <p:nvPr/>
        </p:nvPicPr>
        <p:blipFill rotWithShape="1">
          <a:blip r:embed="rId3">
            <a:alphaModFix/>
          </a:blip>
          <a:srcRect t="10517" b="11683"/>
          <a:stretch/>
        </p:blipFill>
        <p:spPr>
          <a:xfrm>
            <a:off x="0" y="2255520"/>
            <a:ext cx="9144003" cy="400163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28649" y="-22272"/>
            <a:ext cx="801211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a:t>תוצאות השאלון טביעת רגל אקולוגית</a:t>
            </a:r>
            <a:endParaRPr/>
          </a:p>
        </p:txBody>
      </p:sp>
      <p:sp>
        <p:nvSpPr>
          <p:cNvPr id="118" name="Google Shape;118;p3"/>
          <p:cNvSpPr txBox="1">
            <a:spLocks noGrp="1"/>
          </p:cNvSpPr>
          <p:nvPr>
            <p:ph type="body" idx="2"/>
          </p:nvPr>
        </p:nvSpPr>
        <p:spPr>
          <a:xfrm>
            <a:off x="628649" y="1611313"/>
            <a:ext cx="8012113" cy="4351338"/>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x-none" sz="2400" dirty="0"/>
              <a:t>ענו בהרמת יד, אם טביעת הרגל האקולוגית שלכם היא:</a:t>
            </a:r>
            <a:br>
              <a:rPr lang="x-none" sz="2400" dirty="0"/>
            </a:br>
            <a:endParaRPr sz="2400" dirty="0"/>
          </a:p>
          <a:p>
            <a:pPr marL="228600" lvl="0" indent="-203200" algn="r" rtl="1">
              <a:lnSpc>
                <a:spcPct val="90000"/>
              </a:lnSpc>
              <a:spcBef>
                <a:spcPts val="1000"/>
              </a:spcBef>
              <a:spcAft>
                <a:spcPts val="0"/>
              </a:spcAft>
              <a:buSzPts val="2400"/>
              <a:buChar char="•"/>
            </a:pPr>
            <a:r>
              <a:rPr lang="x-none" sz="2400" dirty="0" smtClean="0"/>
              <a:t>28 </a:t>
            </a:r>
            <a:r>
              <a:rPr lang="he-IL" sz="2400" dirty="0" smtClean="0"/>
              <a:t> </a:t>
            </a:r>
            <a:r>
              <a:rPr lang="x-none" sz="2400" dirty="0" smtClean="0"/>
              <a:t>דונם </a:t>
            </a:r>
            <a:r>
              <a:rPr lang="x-none" sz="2400" dirty="0"/>
              <a:t>או פחות</a:t>
            </a:r>
            <a:endParaRPr sz="2400" dirty="0"/>
          </a:p>
          <a:p>
            <a:pPr marL="228600" lvl="0" indent="-203200" algn="r" rtl="1">
              <a:lnSpc>
                <a:spcPct val="90000"/>
              </a:lnSpc>
              <a:spcBef>
                <a:spcPts val="1000"/>
              </a:spcBef>
              <a:spcAft>
                <a:spcPts val="0"/>
              </a:spcAft>
              <a:buSzPts val="2400"/>
              <a:buChar char="•"/>
            </a:pPr>
            <a:r>
              <a:rPr lang="x-none" sz="2400" dirty="0"/>
              <a:t> 29 </a:t>
            </a:r>
            <a:r>
              <a:rPr lang="x-none" sz="2400" dirty="0" smtClean="0"/>
              <a:t>עד49 </a:t>
            </a:r>
            <a:r>
              <a:rPr lang="he-IL" sz="2400" dirty="0" smtClean="0"/>
              <a:t> </a:t>
            </a:r>
            <a:r>
              <a:rPr lang="x-none" sz="2400" dirty="0" smtClean="0"/>
              <a:t>דונם</a:t>
            </a:r>
            <a:endParaRPr sz="2400" dirty="0"/>
          </a:p>
          <a:p>
            <a:pPr marL="228600" lvl="0" indent="-203200" algn="r" rtl="1">
              <a:lnSpc>
                <a:spcPct val="90000"/>
              </a:lnSpc>
              <a:spcBef>
                <a:spcPts val="1000"/>
              </a:spcBef>
              <a:spcAft>
                <a:spcPts val="0"/>
              </a:spcAft>
              <a:buSzPts val="2400"/>
              <a:buChar char="•"/>
            </a:pPr>
            <a:r>
              <a:rPr lang="x-none" sz="2400" dirty="0"/>
              <a:t>50 </a:t>
            </a:r>
            <a:r>
              <a:rPr lang="he-IL" sz="2400" dirty="0" smtClean="0"/>
              <a:t> </a:t>
            </a:r>
            <a:r>
              <a:rPr lang="x-none" sz="2400" dirty="0" smtClean="0"/>
              <a:t>עד69 </a:t>
            </a:r>
            <a:r>
              <a:rPr lang="he-IL" sz="2400" dirty="0" smtClean="0"/>
              <a:t> </a:t>
            </a:r>
            <a:r>
              <a:rPr lang="x-none" sz="2400" dirty="0" smtClean="0"/>
              <a:t>דונם</a:t>
            </a:r>
            <a:endParaRPr sz="2400" dirty="0"/>
          </a:p>
          <a:p>
            <a:pPr marL="228600" lvl="0" indent="-203200" algn="r" rtl="1">
              <a:lnSpc>
                <a:spcPct val="90000"/>
              </a:lnSpc>
              <a:spcBef>
                <a:spcPts val="1000"/>
              </a:spcBef>
              <a:spcAft>
                <a:spcPts val="0"/>
              </a:spcAft>
              <a:buSzPts val="2400"/>
              <a:buChar char="•"/>
            </a:pPr>
            <a:r>
              <a:rPr lang="x-none" sz="2400" dirty="0"/>
              <a:t>70 </a:t>
            </a:r>
            <a:r>
              <a:rPr lang="he-IL" sz="2400" dirty="0" smtClean="0"/>
              <a:t> </a:t>
            </a:r>
            <a:r>
              <a:rPr lang="x-none" sz="2400" dirty="0" smtClean="0"/>
              <a:t>דונם </a:t>
            </a:r>
            <a:r>
              <a:rPr lang="x-none" sz="2400" dirty="0"/>
              <a:t>או יותר</a:t>
            </a:r>
            <a:endParaRPr sz="2400" dirty="0"/>
          </a:p>
          <a:p>
            <a:pPr marL="228600" lvl="0" indent="-50800" algn="r" rtl="1">
              <a:lnSpc>
                <a:spcPct val="90000"/>
              </a:lnSpc>
              <a:spcBef>
                <a:spcPts val="1000"/>
              </a:spcBef>
              <a:spcAft>
                <a:spcPts val="0"/>
              </a:spcAft>
              <a:buSzPts val="2800"/>
              <a:buNone/>
            </a:pPr>
            <a:endParaRPr dirty="0"/>
          </a:p>
          <a:p>
            <a:pPr marL="0" lvl="0" indent="0" algn="r" rtl="1">
              <a:lnSpc>
                <a:spcPct val="90000"/>
              </a:lnSpc>
              <a:spcBef>
                <a:spcPts val="1000"/>
              </a:spcBef>
              <a:spcAft>
                <a:spcPts val="0"/>
              </a:spcAft>
              <a:buSzPts val="2000"/>
              <a:buNone/>
            </a:pPr>
            <a:r>
              <a:rPr lang="x-none" sz="2000" dirty="0"/>
              <a:t>* </a:t>
            </a:r>
            <a:r>
              <a:rPr lang="x-none" sz="2000" dirty="0" smtClean="0"/>
              <a:t>דונם= </a:t>
            </a:r>
            <a:r>
              <a:rPr lang="he-IL" sz="2000" dirty="0" smtClean="0"/>
              <a:t> </a:t>
            </a:r>
            <a:r>
              <a:rPr lang="x-none" sz="2000" dirty="0" smtClean="0"/>
              <a:t>שטח </a:t>
            </a:r>
            <a:r>
              <a:rPr lang="x-none" sz="2000" dirty="0"/>
              <a:t>השווה </a:t>
            </a:r>
            <a:r>
              <a:rPr lang="x-none" sz="2000" dirty="0" smtClean="0"/>
              <a:t>ל</a:t>
            </a:r>
            <a:r>
              <a:rPr lang="he-IL" sz="2000" dirty="0" smtClean="0"/>
              <a:t>-</a:t>
            </a:r>
            <a:r>
              <a:rPr lang="x-none" sz="2000" dirty="0" smtClean="0"/>
              <a:t>1000</a:t>
            </a:r>
            <a:r>
              <a:rPr lang="he-IL" sz="2000" dirty="0" smtClean="0"/>
              <a:t> </a:t>
            </a:r>
            <a:r>
              <a:rPr lang="x-none" sz="2000" dirty="0" smtClean="0"/>
              <a:t>מ"ר </a:t>
            </a:r>
            <a:r>
              <a:rPr lang="he-IL" sz="2000" dirty="0" smtClean="0"/>
              <a:t>(</a:t>
            </a:r>
            <a:r>
              <a:rPr lang="x-none" sz="2000" dirty="0" smtClean="0"/>
              <a:t>כמעט </a:t>
            </a:r>
            <a:r>
              <a:rPr lang="x-none" sz="2000" dirty="0"/>
              <a:t>שניים וחצי מגרשי </a:t>
            </a:r>
            <a:r>
              <a:rPr lang="x-none" sz="2000" dirty="0" smtClean="0"/>
              <a:t>כדורסל</a:t>
            </a:r>
            <a:r>
              <a:rPr lang="he-IL" sz="2000" dirty="0" smtClean="0"/>
              <a:t>)</a:t>
            </a:r>
            <a:endParaRPr dirty="0"/>
          </a:p>
          <a:p>
            <a:pPr marL="0" lvl="0" indent="0" algn="r" rtl="1">
              <a:lnSpc>
                <a:spcPct val="90000"/>
              </a:lnSpc>
              <a:spcBef>
                <a:spcPts val="1000"/>
              </a:spcBef>
              <a:spcAft>
                <a:spcPts val="0"/>
              </a:spcAft>
              <a:buSzPts val="2800"/>
              <a:buNone/>
            </a:pPr>
            <a:endParaRPr dirty="0"/>
          </a:p>
        </p:txBody>
      </p:sp>
      <p:pic>
        <p:nvPicPr>
          <p:cNvPr id="119" name="Google Shape;119;p3"/>
          <p:cNvPicPr preferRelativeResize="0"/>
          <p:nvPr/>
        </p:nvPicPr>
        <p:blipFill rotWithShape="1">
          <a:blip r:embed="rId3">
            <a:clrChange>
              <a:clrFrom>
                <a:srgbClr val="FFFFF3"/>
              </a:clrFrom>
              <a:clrTo>
                <a:srgbClr val="FFFFF3">
                  <a:alpha val="0"/>
                </a:srgbClr>
              </a:clrTo>
            </a:clrChange>
            <a:alphaModFix/>
          </a:blip>
          <a:srcRect l="11250" r="56563" b="-278"/>
          <a:stretch/>
        </p:blipFill>
        <p:spPr>
          <a:xfrm rot="5400000" flipH="1">
            <a:off x="2025599" y="1374512"/>
            <a:ext cx="2262851" cy="396550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628650" y="-22272"/>
            <a:ext cx="8012114"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a:t>
            </a:r>
            <a:endParaRPr dirty="0"/>
          </a:p>
        </p:txBody>
      </p:sp>
      <p:sp>
        <p:nvSpPr>
          <p:cNvPr id="126" name="Google Shape;126;p4"/>
          <p:cNvSpPr txBox="1">
            <a:spLocks noGrp="1"/>
          </p:cNvSpPr>
          <p:nvPr>
            <p:ph type="body" idx="1"/>
          </p:nvPr>
        </p:nvSpPr>
        <p:spPr>
          <a:xfrm>
            <a:off x="3030525" y="1303300"/>
            <a:ext cx="5610238" cy="3383100"/>
          </a:xfrm>
          <a:prstGeom prst="rect">
            <a:avLst/>
          </a:prstGeom>
          <a:noFill/>
          <a:ln>
            <a:noFill/>
          </a:ln>
        </p:spPr>
        <p:txBody>
          <a:bodyPr spcFirstLastPara="1" wrap="square" lIns="91425" tIns="45700" rIns="91425" bIns="45700" anchor="t" anchorCtr="0">
            <a:normAutofit/>
          </a:bodyPr>
          <a:lstStyle/>
          <a:p>
            <a:pPr marL="0" lvl="0" indent="0" algn="r" rtl="1">
              <a:lnSpc>
                <a:spcPct val="70000"/>
              </a:lnSpc>
              <a:spcBef>
                <a:spcPts val="0"/>
              </a:spcBef>
              <a:spcAft>
                <a:spcPts val="0"/>
              </a:spcAft>
              <a:buSzPts val="2700"/>
              <a:buNone/>
            </a:pPr>
            <a:r>
              <a:rPr lang="x-none" sz="2400" b="1" dirty="0"/>
              <a:t>מה זו להבנתכם טביעת רגל </a:t>
            </a:r>
            <a:r>
              <a:rPr lang="x-none" sz="2400" b="1" dirty="0" smtClean="0"/>
              <a:t>אקולוגית</a:t>
            </a:r>
            <a:r>
              <a:rPr lang="he-IL" sz="2400" b="1" dirty="0" smtClean="0"/>
              <a:t>?</a:t>
            </a:r>
            <a:r>
              <a:rPr lang="x-none" sz="2400" b="1" dirty="0" smtClean="0"/>
              <a:t> </a:t>
            </a:r>
            <a:endParaRPr sz="2400" b="1" dirty="0"/>
          </a:p>
          <a:p>
            <a:pPr marL="0" lvl="0" indent="0" algn="r" rtl="1">
              <a:lnSpc>
                <a:spcPct val="70000"/>
              </a:lnSpc>
              <a:spcBef>
                <a:spcPts val="1000"/>
              </a:spcBef>
              <a:spcAft>
                <a:spcPts val="0"/>
              </a:spcAft>
              <a:buSzPts val="2800"/>
              <a:buNone/>
            </a:pPr>
            <a:endParaRPr sz="2400" dirty="0"/>
          </a:p>
          <a:p>
            <a:pPr marL="228600" lvl="0" indent="0" algn="r" rtl="1">
              <a:lnSpc>
                <a:spcPct val="70000"/>
              </a:lnSpc>
              <a:spcBef>
                <a:spcPts val="1000"/>
              </a:spcBef>
              <a:spcAft>
                <a:spcPts val="0"/>
              </a:spcAft>
              <a:buNone/>
            </a:pPr>
            <a:endParaRPr sz="2400" dirty="0"/>
          </a:p>
        </p:txBody>
      </p:sp>
      <p:pic>
        <p:nvPicPr>
          <p:cNvPr id="127" name="Google Shape;127;p4"/>
          <p:cNvPicPr preferRelativeResize="0"/>
          <p:nvPr/>
        </p:nvPicPr>
        <p:blipFill>
          <a:blip r:embed="rId3">
            <a:alphaModFix/>
          </a:blip>
          <a:stretch>
            <a:fillRect/>
          </a:stretch>
        </p:blipFill>
        <p:spPr>
          <a:xfrm>
            <a:off x="988037" y="2226126"/>
            <a:ext cx="3418500" cy="2277175"/>
          </a:xfrm>
          <a:prstGeom prst="rect">
            <a:avLst/>
          </a:prstGeom>
          <a:noFill/>
          <a:ln>
            <a:noFill/>
          </a:ln>
        </p:spPr>
      </p:pic>
      <p:sp>
        <p:nvSpPr>
          <p:cNvPr id="128" name="Google Shape;128;p4"/>
          <p:cNvSpPr txBox="1"/>
          <p:nvPr/>
        </p:nvSpPr>
        <p:spPr>
          <a:xfrm>
            <a:off x="4685925" y="1828800"/>
            <a:ext cx="3954837" cy="1862018"/>
          </a:xfrm>
          <a:prstGeom prst="rect">
            <a:avLst/>
          </a:prstGeom>
          <a:noFill/>
          <a:ln>
            <a:noFill/>
          </a:ln>
        </p:spPr>
        <p:txBody>
          <a:bodyPr spcFirstLastPara="1" wrap="square" lIns="91425" tIns="91425" rIns="91425" bIns="91425" anchor="t" anchorCtr="0">
            <a:spAutoFit/>
          </a:bodyPr>
          <a:lstStyle/>
          <a:p>
            <a:pPr marL="0" lvl="0" indent="0" algn="r" rtl="1">
              <a:spcBef>
                <a:spcPts val="1000"/>
              </a:spcBef>
              <a:spcAft>
                <a:spcPts val="0"/>
              </a:spcAft>
              <a:buNone/>
            </a:pPr>
            <a:r>
              <a:rPr lang="x-none" sz="2400" b="1" dirty="0">
                <a:solidFill>
                  <a:schemeClr val="dk1"/>
                </a:solidFill>
              </a:rPr>
              <a:t>רמזים:</a:t>
            </a:r>
            <a:endParaRPr sz="2400" dirty="0">
              <a:solidFill>
                <a:schemeClr val="dk1"/>
              </a:solidFill>
            </a:endParaRPr>
          </a:p>
          <a:p>
            <a:pPr marL="228600" lvl="0" indent="-203200" algn="r" rtl="1">
              <a:spcBef>
                <a:spcPts val="1000"/>
              </a:spcBef>
              <a:spcAft>
                <a:spcPts val="0"/>
              </a:spcAft>
              <a:buClr>
                <a:srgbClr val="74972C"/>
              </a:buClr>
              <a:buSzPts val="2400"/>
              <a:buChar char="•"/>
            </a:pPr>
            <a:r>
              <a:rPr lang="x-none" sz="2000" dirty="0">
                <a:solidFill>
                  <a:schemeClr val="dk1"/>
                </a:solidFill>
              </a:rPr>
              <a:t>שימו לב כי היחידות של טביעת רגל אקולוגית הן יחידות של שטח </a:t>
            </a:r>
            <a:r>
              <a:rPr lang="he-IL" sz="2000" dirty="0" smtClean="0">
                <a:solidFill>
                  <a:schemeClr val="dk1"/>
                </a:solidFill>
              </a:rPr>
              <a:t>(</a:t>
            </a:r>
            <a:r>
              <a:rPr lang="x-none" sz="2000" dirty="0" smtClean="0">
                <a:solidFill>
                  <a:schemeClr val="dk1"/>
                </a:solidFill>
              </a:rPr>
              <a:t>דונם</a:t>
            </a:r>
            <a:r>
              <a:rPr lang="he-IL" sz="2000" dirty="0" smtClean="0">
                <a:solidFill>
                  <a:schemeClr val="dk1"/>
                </a:solidFill>
              </a:rPr>
              <a:t>)</a:t>
            </a:r>
            <a:endParaRPr sz="2000" dirty="0">
              <a:solidFill>
                <a:schemeClr val="dk1"/>
              </a:solidFill>
            </a:endParaRPr>
          </a:p>
          <a:p>
            <a:pPr marL="228600" lvl="0" indent="-203200" algn="r" rtl="1">
              <a:spcBef>
                <a:spcPts val="1000"/>
              </a:spcBef>
              <a:spcAft>
                <a:spcPts val="0"/>
              </a:spcAft>
              <a:buClr>
                <a:srgbClr val="74972C"/>
              </a:buClr>
              <a:buSzPts val="2400"/>
              <a:buChar char="•"/>
            </a:pPr>
            <a:r>
              <a:rPr lang="x-none" sz="2000" dirty="0">
                <a:solidFill>
                  <a:schemeClr val="dk1"/>
                </a:solidFill>
              </a:rPr>
              <a:t>חשבו על השאלות שהוצגו בשאלון</a:t>
            </a:r>
            <a:endParaRP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628650" y="-30980"/>
            <a:ext cx="8012114"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טביעת רגל אקולוגית</a:t>
            </a:r>
            <a:endParaRPr dirty="0"/>
          </a:p>
        </p:txBody>
      </p:sp>
      <p:sp>
        <p:nvSpPr>
          <p:cNvPr id="135" name="Google Shape;135;p5"/>
          <p:cNvSpPr txBox="1">
            <a:spLocks noGrp="1"/>
          </p:cNvSpPr>
          <p:nvPr>
            <p:ph type="body" idx="1"/>
          </p:nvPr>
        </p:nvSpPr>
        <p:spPr>
          <a:xfrm>
            <a:off x="4666375" y="1303300"/>
            <a:ext cx="3974388" cy="3791214"/>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3600"/>
              <a:buNone/>
            </a:pPr>
            <a:r>
              <a:rPr lang="x-none" sz="2000" dirty="0"/>
              <a:t>"טביעת רגל אקולוגית" מאפשרת להעריך מהו שטח הטבע בכדור הארץ הדרוש כדי לספק לכל אחד את כלל הצרכים </a:t>
            </a:r>
            <a:r>
              <a:rPr lang="x-none" sz="2000" dirty="0" smtClean="0"/>
              <a:t>שלו</a:t>
            </a:r>
            <a:r>
              <a:rPr lang="he-IL" sz="2000" dirty="0" smtClean="0"/>
              <a:t>.</a:t>
            </a:r>
            <a:r>
              <a:rPr lang="x-none" sz="2000" dirty="0" smtClean="0"/>
              <a:t> </a:t>
            </a:r>
            <a:endParaRPr sz="2000" dirty="0"/>
          </a:p>
          <a:p>
            <a:pPr marL="0" lvl="0" indent="0" algn="r" rtl="1">
              <a:lnSpc>
                <a:spcPct val="90000"/>
              </a:lnSpc>
              <a:spcBef>
                <a:spcPts val="1000"/>
              </a:spcBef>
              <a:spcAft>
                <a:spcPts val="0"/>
              </a:spcAft>
              <a:buSzPts val="3600"/>
              <a:buNone/>
            </a:pPr>
            <a:endParaRPr sz="2000" dirty="0"/>
          </a:p>
          <a:p>
            <a:pPr marL="0" lvl="0" indent="0" algn="r" rtl="1">
              <a:lnSpc>
                <a:spcPct val="90000"/>
              </a:lnSpc>
              <a:spcBef>
                <a:spcPts val="1000"/>
              </a:spcBef>
              <a:spcAft>
                <a:spcPts val="0"/>
              </a:spcAft>
              <a:buSzPts val="3600"/>
              <a:buNone/>
            </a:pPr>
            <a:r>
              <a:rPr lang="x-none" sz="2000" dirty="0"/>
              <a:t>טביעת רגל אקולוגית </a:t>
            </a:r>
            <a:r>
              <a:rPr lang="x-none" sz="2000" b="1" dirty="0"/>
              <a:t>גבוהה</a:t>
            </a:r>
            <a:r>
              <a:rPr lang="x-none" sz="2000" dirty="0"/>
              <a:t> משמעותה </a:t>
            </a:r>
            <a:r>
              <a:rPr lang="x-none" sz="2000" b="1" dirty="0"/>
              <a:t>פגיעה גדולה יותר</a:t>
            </a:r>
            <a:r>
              <a:rPr lang="x-none" sz="2000" dirty="0"/>
              <a:t> בסביבה ובמשאבים של כדור הארץ.</a:t>
            </a:r>
            <a:endParaRPr sz="2000" dirty="0"/>
          </a:p>
          <a:p>
            <a:pPr marL="0" lvl="0" indent="0" algn="r" rtl="1">
              <a:lnSpc>
                <a:spcPct val="90000"/>
              </a:lnSpc>
              <a:spcBef>
                <a:spcPts val="1000"/>
              </a:spcBef>
              <a:spcAft>
                <a:spcPts val="0"/>
              </a:spcAft>
              <a:buSzPts val="2800"/>
              <a:buNone/>
            </a:pPr>
            <a:endParaRPr sz="2000" dirty="0"/>
          </a:p>
          <a:p>
            <a:pPr marL="0" lvl="0" indent="0" algn="r" rtl="1">
              <a:lnSpc>
                <a:spcPct val="90000"/>
              </a:lnSpc>
              <a:spcBef>
                <a:spcPts val="1000"/>
              </a:spcBef>
              <a:spcAft>
                <a:spcPts val="0"/>
              </a:spcAft>
              <a:buSzPts val="2800"/>
              <a:buNone/>
            </a:pPr>
            <a:r>
              <a:rPr lang="x-none" sz="2000" dirty="0"/>
              <a:t>*</a:t>
            </a:r>
            <a:r>
              <a:rPr lang="x-none" sz="2000" dirty="0" smtClean="0"/>
              <a:t>מדד= </a:t>
            </a:r>
            <a:r>
              <a:rPr lang="he-IL" sz="2000" dirty="0" smtClean="0"/>
              <a:t> </a:t>
            </a:r>
            <a:r>
              <a:rPr lang="x-none" sz="2000" dirty="0" smtClean="0"/>
              <a:t>מספר </a:t>
            </a:r>
            <a:r>
              <a:rPr lang="x-none" sz="2000" dirty="0"/>
              <a:t>המייצג את הרמה </a:t>
            </a:r>
            <a:r>
              <a:rPr lang="x-none" sz="2000" dirty="0" smtClean="0"/>
              <a:t>של </a:t>
            </a:r>
            <a:r>
              <a:rPr lang="en-US" sz="2000" dirty="0" smtClean="0"/>
              <a:t/>
            </a:r>
            <a:br>
              <a:rPr lang="en-US" sz="2000" dirty="0" smtClean="0"/>
            </a:br>
            <a:r>
              <a:rPr lang="x-none" sz="2000" dirty="0" smtClean="0"/>
              <a:t>מאפיין </a:t>
            </a:r>
            <a:r>
              <a:rPr lang="x-none" sz="2000" dirty="0"/>
              <a:t>מסוים</a:t>
            </a:r>
            <a:endParaRPr sz="2000" dirty="0"/>
          </a:p>
          <a:p>
            <a:pPr marL="0" lvl="0" indent="0" algn="r" rtl="1">
              <a:lnSpc>
                <a:spcPct val="90000"/>
              </a:lnSpc>
              <a:spcBef>
                <a:spcPts val="1000"/>
              </a:spcBef>
              <a:spcAft>
                <a:spcPts val="0"/>
              </a:spcAft>
              <a:buSzPts val="2800"/>
              <a:buNone/>
            </a:pPr>
            <a:endParaRPr sz="2000" dirty="0"/>
          </a:p>
        </p:txBody>
      </p:sp>
      <p:pic>
        <p:nvPicPr>
          <p:cNvPr id="136" name="Google Shape;136;p5"/>
          <p:cNvPicPr preferRelativeResize="0"/>
          <p:nvPr/>
        </p:nvPicPr>
        <p:blipFill>
          <a:blip r:embed="rId3">
            <a:alphaModFix/>
          </a:blip>
          <a:stretch>
            <a:fillRect/>
          </a:stretch>
        </p:blipFill>
        <p:spPr>
          <a:xfrm>
            <a:off x="1022775" y="1378191"/>
            <a:ext cx="3643600" cy="2427111"/>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28649" y="-22272"/>
            <a:ext cx="8010253"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a:t>טביעת רגל אקולוגית</a:t>
            </a:r>
            <a:endParaRPr/>
          </a:p>
        </p:txBody>
      </p:sp>
      <p:sp>
        <p:nvSpPr>
          <p:cNvPr id="143" name="Google Shape;143;p6"/>
          <p:cNvSpPr txBox="1">
            <a:spLocks noGrp="1"/>
          </p:cNvSpPr>
          <p:nvPr>
            <p:ph type="body" idx="1"/>
          </p:nvPr>
        </p:nvSpPr>
        <p:spPr>
          <a:xfrm>
            <a:off x="628649" y="1303290"/>
            <a:ext cx="8010253" cy="4358207"/>
          </a:xfrm>
          <a:prstGeom prst="rect">
            <a:avLst/>
          </a:prstGeom>
          <a:noFill/>
          <a:ln>
            <a:noFill/>
          </a:ln>
        </p:spPr>
        <p:txBody>
          <a:bodyPr spcFirstLastPara="1" wrap="square" lIns="91425" tIns="45700" rIns="91425" bIns="45700" anchor="t" anchorCtr="0">
            <a:noAutofit/>
          </a:bodyPr>
          <a:lstStyle/>
          <a:p>
            <a:pPr marL="0" lvl="0" indent="0" algn="r" rtl="1">
              <a:lnSpc>
                <a:spcPct val="110000"/>
              </a:lnSpc>
              <a:spcBef>
                <a:spcPts val="0"/>
              </a:spcBef>
              <a:spcAft>
                <a:spcPts val="0"/>
              </a:spcAft>
              <a:buSzPts val="2600"/>
              <a:buNone/>
            </a:pPr>
            <a:r>
              <a:rPr lang="x-none" sz="2000" dirty="0"/>
              <a:t>טביעת רגל אקולוגית ממוצעת של אדם בכלל העולם היא </a:t>
            </a:r>
            <a:r>
              <a:rPr lang="x-none" sz="2000" dirty="0" smtClean="0"/>
              <a:t>28</a:t>
            </a:r>
            <a:r>
              <a:rPr lang="he-IL" sz="2000" dirty="0" smtClean="0"/>
              <a:t>.</a:t>
            </a:r>
            <a:r>
              <a:rPr lang="x-none" sz="2000" dirty="0"/>
              <a:t/>
            </a:r>
            <a:br>
              <a:rPr lang="x-none" sz="2000" dirty="0"/>
            </a:br>
            <a:r>
              <a:rPr lang="x-none" sz="2000" dirty="0"/>
              <a:t>טביעת רגל אקולוגית ממוצעת של אדם בישראל היא </a:t>
            </a:r>
            <a:r>
              <a:rPr lang="x-none" sz="2000" dirty="0" smtClean="0"/>
              <a:t>49</a:t>
            </a:r>
            <a:r>
              <a:rPr lang="he-IL" sz="2000" dirty="0" smtClean="0"/>
              <a:t>.</a:t>
            </a:r>
            <a:endParaRPr sz="2000" dirty="0"/>
          </a:p>
          <a:p>
            <a:pPr marL="0" lvl="0" indent="0" algn="r" rtl="1">
              <a:lnSpc>
                <a:spcPct val="90000"/>
              </a:lnSpc>
              <a:spcBef>
                <a:spcPts val="1000"/>
              </a:spcBef>
              <a:spcAft>
                <a:spcPts val="0"/>
              </a:spcAft>
              <a:buSzPts val="2600"/>
              <a:buNone/>
            </a:pPr>
            <a:endParaRPr sz="2000" dirty="0"/>
          </a:p>
          <a:p>
            <a:pPr marL="0" lvl="0" indent="0" algn="r" rtl="1">
              <a:lnSpc>
                <a:spcPct val="90000"/>
              </a:lnSpc>
              <a:spcBef>
                <a:spcPts val="1000"/>
              </a:spcBef>
              <a:spcAft>
                <a:spcPts val="0"/>
              </a:spcAft>
              <a:buSzPts val="2600"/>
              <a:buNone/>
            </a:pPr>
            <a:r>
              <a:rPr lang="x-none" sz="2000" b="1" dirty="0"/>
              <a:t>ענו בהרמת </a:t>
            </a:r>
            <a:r>
              <a:rPr lang="x-none" sz="2000" b="1" dirty="0" smtClean="0"/>
              <a:t>יד</a:t>
            </a:r>
            <a:r>
              <a:rPr lang="he-IL" sz="2000" b="1" dirty="0" smtClean="0"/>
              <a:t>,</a:t>
            </a:r>
            <a:r>
              <a:rPr lang="x-none" sz="2000" b="1" dirty="0" smtClean="0"/>
              <a:t> </a:t>
            </a:r>
            <a:r>
              <a:rPr lang="x-none" sz="2000" b="1" dirty="0"/>
              <a:t>האם קיבלתם תוצאה </a:t>
            </a:r>
            <a:r>
              <a:rPr lang="x-none" sz="2000" b="1" dirty="0" smtClean="0"/>
              <a:t>שהיא</a:t>
            </a:r>
            <a:r>
              <a:rPr lang="he-IL" sz="2000" b="1" dirty="0" smtClean="0"/>
              <a:t>:</a:t>
            </a:r>
            <a:r>
              <a:rPr lang="x-none" sz="2000" b="1" dirty="0" smtClean="0"/>
              <a:t> </a:t>
            </a:r>
            <a:endParaRPr sz="2000" b="1" dirty="0"/>
          </a:p>
          <a:p>
            <a:pPr marL="685800" lvl="1" indent="-215900" algn="r" rtl="1">
              <a:lnSpc>
                <a:spcPct val="90000"/>
              </a:lnSpc>
              <a:spcBef>
                <a:spcPts val="500"/>
              </a:spcBef>
              <a:spcAft>
                <a:spcPts val="0"/>
              </a:spcAft>
              <a:buSzPts val="2400"/>
              <a:buChar char="•"/>
            </a:pPr>
            <a:r>
              <a:rPr lang="x-none" sz="2000" dirty="0"/>
              <a:t>מעל הממוצע העולמי </a:t>
            </a:r>
            <a:r>
              <a:rPr lang="he-IL" sz="2000" dirty="0" smtClean="0"/>
              <a:t>(</a:t>
            </a:r>
            <a:r>
              <a:rPr lang="x-none" sz="2000" dirty="0" smtClean="0"/>
              <a:t>מעל 28</a:t>
            </a:r>
            <a:r>
              <a:rPr lang="he-IL" sz="2000" dirty="0" smtClean="0"/>
              <a:t>)</a:t>
            </a:r>
            <a:r>
              <a:rPr lang="x-none" sz="2000" dirty="0" smtClean="0"/>
              <a:t>?</a:t>
            </a:r>
            <a:endParaRPr sz="2000" dirty="0"/>
          </a:p>
          <a:p>
            <a:pPr marL="685800" lvl="1" indent="-215900" algn="r" rtl="1">
              <a:lnSpc>
                <a:spcPct val="90000"/>
              </a:lnSpc>
              <a:spcBef>
                <a:spcPts val="500"/>
              </a:spcBef>
              <a:spcAft>
                <a:spcPts val="0"/>
              </a:spcAft>
              <a:buSzPts val="2400"/>
              <a:buChar char="•"/>
            </a:pPr>
            <a:r>
              <a:rPr lang="x-none" sz="2000" dirty="0"/>
              <a:t>מעל הממוצע הישראלי </a:t>
            </a:r>
            <a:r>
              <a:rPr lang="he-IL" sz="2000" dirty="0" smtClean="0"/>
              <a:t>(</a:t>
            </a:r>
            <a:r>
              <a:rPr lang="x-none" sz="2000" dirty="0" smtClean="0"/>
              <a:t>מעל 49</a:t>
            </a:r>
            <a:r>
              <a:rPr lang="he-IL" sz="2000" dirty="0" smtClean="0"/>
              <a:t>)</a:t>
            </a:r>
            <a:r>
              <a:rPr lang="x-none" sz="2000" dirty="0" smtClean="0"/>
              <a:t>?</a:t>
            </a:r>
            <a:endParaRPr sz="2000" dirty="0"/>
          </a:p>
          <a:p>
            <a:pPr marL="228600" lvl="0" indent="-63500" algn="r" rtl="1">
              <a:lnSpc>
                <a:spcPct val="90000"/>
              </a:lnSpc>
              <a:spcBef>
                <a:spcPts val="1000"/>
              </a:spcBef>
              <a:spcAft>
                <a:spcPts val="0"/>
              </a:spcAft>
              <a:buSzPts val="2600"/>
              <a:buNone/>
            </a:pPr>
            <a:endParaRPr sz="2000" dirty="0"/>
          </a:p>
          <a:p>
            <a:pPr marL="0" lvl="0" indent="0" algn="r" rtl="1">
              <a:lnSpc>
                <a:spcPct val="90000"/>
              </a:lnSpc>
              <a:spcBef>
                <a:spcPts val="1000"/>
              </a:spcBef>
              <a:spcAft>
                <a:spcPts val="0"/>
              </a:spcAft>
              <a:buSzPts val="2600"/>
              <a:buNone/>
            </a:pPr>
            <a:endParaRPr sz="2000" dirty="0"/>
          </a:p>
        </p:txBody>
      </p:sp>
      <p:pic>
        <p:nvPicPr>
          <p:cNvPr id="144" name="Google Shape;144;p6"/>
          <p:cNvPicPr preferRelativeResize="0"/>
          <p:nvPr/>
        </p:nvPicPr>
        <p:blipFill>
          <a:blip r:embed="rId3">
            <a:alphaModFix/>
          </a:blip>
          <a:stretch>
            <a:fillRect/>
          </a:stretch>
        </p:blipFill>
        <p:spPr>
          <a:xfrm>
            <a:off x="2181825" y="4152365"/>
            <a:ext cx="5495925" cy="20859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628649" y="-22272"/>
            <a:ext cx="8017277"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a:t>טביעת רגל אקולוגית</a:t>
            </a:r>
            <a:endParaRPr/>
          </a:p>
        </p:txBody>
      </p:sp>
      <p:sp>
        <p:nvSpPr>
          <p:cNvPr id="151" name="Google Shape;151;p7"/>
          <p:cNvSpPr txBox="1">
            <a:spLocks noGrp="1"/>
          </p:cNvSpPr>
          <p:nvPr>
            <p:ph type="body" idx="1"/>
          </p:nvPr>
        </p:nvSpPr>
        <p:spPr>
          <a:xfrm>
            <a:off x="940525" y="1303290"/>
            <a:ext cx="7700237" cy="4358207"/>
          </a:xfrm>
          <a:prstGeom prst="rect">
            <a:avLst/>
          </a:prstGeom>
          <a:noFill/>
          <a:ln>
            <a:noFill/>
          </a:ln>
        </p:spPr>
        <p:txBody>
          <a:bodyPr spcFirstLastPara="1" wrap="square" lIns="91425" tIns="45700" rIns="91425" bIns="45700" anchor="t" anchorCtr="0">
            <a:noAutofit/>
          </a:bodyPr>
          <a:lstStyle/>
          <a:p>
            <a:pPr marL="0" lvl="0" indent="0" algn="r" rtl="1">
              <a:lnSpc>
                <a:spcPct val="110000"/>
              </a:lnSpc>
              <a:spcBef>
                <a:spcPts val="0"/>
              </a:spcBef>
              <a:spcAft>
                <a:spcPts val="0"/>
              </a:spcAft>
              <a:buSzPts val="2600"/>
              <a:buNone/>
            </a:pPr>
            <a:r>
              <a:rPr lang="x-none" sz="2000" dirty="0"/>
              <a:t>טביעת רגל אקולוגית ממוצעת של אדם בכלל העולם היא </a:t>
            </a:r>
            <a:r>
              <a:rPr lang="x-none" sz="2000" dirty="0" smtClean="0"/>
              <a:t>28</a:t>
            </a:r>
            <a:r>
              <a:rPr lang="he-IL" sz="2000" dirty="0" smtClean="0"/>
              <a:t>.</a:t>
            </a:r>
            <a:r>
              <a:rPr lang="x-none" sz="2000" dirty="0"/>
              <a:t/>
            </a:r>
            <a:br>
              <a:rPr lang="x-none" sz="2000" dirty="0"/>
            </a:br>
            <a:r>
              <a:rPr lang="x-none" sz="2000" dirty="0"/>
              <a:t>טביעת רגל אקולוגית ממוצעת של אדם בישראל היא </a:t>
            </a:r>
            <a:r>
              <a:rPr lang="x-none" sz="2000" dirty="0" smtClean="0"/>
              <a:t>49</a:t>
            </a:r>
            <a:r>
              <a:rPr lang="he-IL" sz="2000" dirty="0" smtClean="0"/>
              <a:t>.</a:t>
            </a:r>
            <a:endParaRPr sz="2000" dirty="0"/>
          </a:p>
          <a:p>
            <a:pPr marL="0" lvl="0" indent="0" algn="r" rtl="1">
              <a:lnSpc>
                <a:spcPct val="90000"/>
              </a:lnSpc>
              <a:spcBef>
                <a:spcPts val="1000"/>
              </a:spcBef>
              <a:spcAft>
                <a:spcPts val="0"/>
              </a:spcAft>
              <a:buSzPts val="2600"/>
              <a:buNone/>
            </a:pPr>
            <a:endParaRPr sz="2000" dirty="0"/>
          </a:p>
          <a:p>
            <a:pPr marL="0" lvl="0" indent="0" algn="r" rtl="1">
              <a:lnSpc>
                <a:spcPct val="90000"/>
              </a:lnSpc>
              <a:spcBef>
                <a:spcPts val="1000"/>
              </a:spcBef>
              <a:spcAft>
                <a:spcPts val="0"/>
              </a:spcAft>
              <a:buSzPts val="2400"/>
              <a:buNone/>
            </a:pPr>
            <a:r>
              <a:rPr lang="x-none" sz="2000" dirty="0"/>
              <a:t>סביר כי התוצאה של רוב תלמידי הכיתה גבוהה מהממוצע העולמי ושל חלק אולי גבוהה מהממוצע הישראלי</a:t>
            </a:r>
            <a:endParaRPr sz="2000" dirty="0"/>
          </a:p>
          <a:p>
            <a:pPr marL="0" lvl="0" indent="0" algn="r" rtl="1">
              <a:lnSpc>
                <a:spcPct val="90000"/>
              </a:lnSpc>
              <a:spcBef>
                <a:spcPts val="1000"/>
              </a:spcBef>
              <a:spcAft>
                <a:spcPts val="0"/>
              </a:spcAft>
              <a:buSzPts val="2600"/>
              <a:buNone/>
            </a:pPr>
            <a:endParaRP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628650" y="-22272"/>
            <a:ext cx="801098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a:t>טביעת רגל אקולוגית</a:t>
            </a:r>
            <a:endParaRPr/>
          </a:p>
        </p:txBody>
      </p:sp>
      <p:sp>
        <p:nvSpPr>
          <p:cNvPr id="158" name="Google Shape;158;p8"/>
          <p:cNvSpPr txBox="1">
            <a:spLocks noGrp="1"/>
          </p:cNvSpPr>
          <p:nvPr>
            <p:ph type="body" idx="1"/>
          </p:nvPr>
        </p:nvSpPr>
        <p:spPr>
          <a:xfrm>
            <a:off x="722811" y="1018655"/>
            <a:ext cx="7917952" cy="4358207"/>
          </a:xfrm>
          <a:prstGeom prst="rect">
            <a:avLst/>
          </a:prstGeom>
          <a:noFill/>
          <a:ln>
            <a:noFill/>
          </a:ln>
        </p:spPr>
        <p:txBody>
          <a:bodyPr spcFirstLastPara="1" wrap="square" lIns="91425" tIns="45700" rIns="91425" bIns="45700" anchor="t" anchorCtr="0">
            <a:noAutofit/>
          </a:bodyPr>
          <a:lstStyle/>
          <a:p>
            <a:pPr marL="0" lvl="0" indent="0" algn="r" rtl="1">
              <a:lnSpc>
                <a:spcPct val="110000"/>
              </a:lnSpc>
              <a:spcBef>
                <a:spcPts val="0"/>
              </a:spcBef>
              <a:spcAft>
                <a:spcPts val="0"/>
              </a:spcAft>
              <a:buSzPts val="2000"/>
              <a:buNone/>
            </a:pPr>
            <a:r>
              <a:rPr lang="x-none" sz="2000" dirty="0"/>
              <a:t>ההערכה היא כי לרשות כל אדם בכדור הארץ יש </a:t>
            </a:r>
            <a:r>
              <a:rPr lang="he-IL" sz="2000" dirty="0" smtClean="0"/>
              <a:t>17</a:t>
            </a:r>
            <a:r>
              <a:rPr lang="x-none" sz="2000" dirty="0" smtClean="0"/>
              <a:t> </a:t>
            </a:r>
            <a:r>
              <a:rPr lang="x-none" sz="2000" dirty="0"/>
              <a:t>דונם של שטחים המתאימים </a:t>
            </a:r>
            <a:r>
              <a:rPr lang="x-none" sz="2000" dirty="0" smtClean="0"/>
              <a:t>למגורים</a:t>
            </a:r>
            <a:r>
              <a:rPr lang="he-IL" sz="2000" dirty="0" smtClean="0"/>
              <a:t>,</a:t>
            </a:r>
            <a:r>
              <a:rPr lang="x-none" sz="2000" dirty="0" smtClean="0"/>
              <a:t> לחקלאות</a:t>
            </a:r>
            <a:r>
              <a:rPr lang="he-IL" sz="2000" dirty="0" smtClean="0"/>
              <a:t>,</a:t>
            </a:r>
            <a:r>
              <a:rPr lang="x-none" sz="2000" dirty="0" smtClean="0"/>
              <a:t> לדייג</a:t>
            </a:r>
            <a:r>
              <a:rPr lang="he-IL" sz="2000" dirty="0" smtClean="0"/>
              <a:t>,</a:t>
            </a:r>
            <a:r>
              <a:rPr lang="x-none" sz="2000" dirty="0" smtClean="0"/>
              <a:t> </a:t>
            </a:r>
            <a:r>
              <a:rPr lang="x-none" sz="2000" dirty="0"/>
              <a:t>להטמנת פסולת ושטחי יער לקליטת </a:t>
            </a:r>
            <a:r>
              <a:rPr lang="x-none" sz="2000" dirty="0" smtClean="0"/>
              <a:t>CO</a:t>
            </a:r>
            <a:r>
              <a:rPr lang="x-none" sz="2000" baseline="-25000" dirty="0" smtClean="0"/>
              <a:t>2</a:t>
            </a:r>
            <a:r>
              <a:rPr lang="he-IL" sz="2000" baseline="-25000" dirty="0" smtClean="0"/>
              <a:t>.</a:t>
            </a:r>
            <a:endParaRPr sz="2000" dirty="0"/>
          </a:p>
          <a:p>
            <a:pPr marL="0" lvl="0" indent="0" algn="r" rtl="1">
              <a:lnSpc>
                <a:spcPct val="90000"/>
              </a:lnSpc>
              <a:spcBef>
                <a:spcPts val="1000"/>
              </a:spcBef>
              <a:spcAft>
                <a:spcPts val="0"/>
              </a:spcAft>
              <a:buSzPts val="2000"/>
              <a:buNone/>
            </a:pPr>
            <a:r>
              <a:rPr lang="x-none" sz="2000" dirty="0" smtClean="0"/>
              <a:t>לכן</a:t>
            </a:r>
            <a:r>
              <a:rPr lang="he-IL" sz="2000" dirty="0" smtClean="0"/>
              <a:t>,</a:t>
            </a:r>
            <a:r>
              <a:rPr lang="x-none" sz="2000" dirty="0" smtClean="0"/>
              <a:t> </a:t>
            </a:r>
            <a:r>
              <a:rPr lang="x-none" sz="2000" dirty="0"/>
              <a:t>כדור הארץ לא יוכל להמשיך לקיים אורח חיים הדורש לכל אדם "שטח" </a:t>
            </a:r>
            <a:r>
              <a:rPr lang="he-IL" sz="2000" dirty="0" smtClean="0"/>
              <a:t> </a:t>
            </a:r>
            <a:r>
              <a:rPr lang="x-none" sz="2000" dirty="0" smtClean="0"/>
              <a:t>גדול </a:t>
            </a:r>
            <a:r>
              <a:rPr lang="x-none" sz="2000" dirty="0"/>
              <a:t>יותר.</a:t>
            </a:r>
            <a:endParaRPr sz="2000" dirty="0"/>
          </a:p>
        </p:txBody>
      </p:sp>
      <p:pic>
        <p:nvPicPr>
          <p:cNvPr id="159" name="Google Shape;159;p8"/>
          <p:cNvPicPr preferRelativeResize="0"/>
          <p:nvPr/>
        </p:nvPicPr>
        <p:blipFill rotWithShape="1">
          <a:blip r:embed="rId3">
            <a:alphaModFix/>
          </a:blip>
          <a:srcRect/>
          <a:stretch/>
        </p:blipFill>
        <p:spPr>
          <a:xfrm>
            <a:off x="2359752" y="2447108"/>
            <a:ext cx="5124634" cy="369009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628650" y="-22272"/>
            <a:ext cx="8017162"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282828"/>
              </a:buClr>
              <a:buSzPts val="3500"/>
              <a:buFont typeface="Arial"/>
              <a:buNone/>
            </a:pPr>
            <a:r>
              <a:rPr lang="x-none" b="1" dirty="0"/>
              <a:t>אחריות לטביעת רגל אקולוגית</a:t>
            </a:r>
            <a:endParaRPr dirty="0"/>
          </a:p>
        </p:txBody>
      </p:sp>
      <p:sp>
        <p:nvSpPr>
          <p:cNvPr id="166" name="Google Shape;166;p9"/>
          <p:cNvSpPr txBox="1">
            <a:spLocks noGrp="1"/>
          </p:cNvSpPr>
          <p:nvPr>
            <p:ph type="body" idx="1"/>
          </p:nvPr>
        </p:nvSpPr>
        <p:spPr>
          <a:xfrm>
            <a:off x="933855" y="1303291"/>
            <a:ext cx="7706908" cy="2937969"/>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x-none" sz="2000" dirty="0"/>
              <a:t>ראינו בשאלון כי יש מספר גורמים המשפיעים על טביעת הרגל האקולוגית </a:t>
            </a:r>
            <a:r>
              <a:rPr lang="x-none" sz="2000" dirty="0" smtClean="0"/>
              <a:t>שלנו:</a:t>
            </a:r>
            <a:endParaRPr sz="2000" dirty="0" smtClean="0"/>
          </a:p>
          <a:p>
            <a:pPr marL="457200" lvl="1" indent="0" algn="r" rtl="1">
              <a:lnSpc>
                <a:spcPct val="90000"/>
              </a:lnSpc>
              <a:spcBef>
                <a:spcPts val="500"/>
              </a:spcBef>
              <a:spcAft>
                <a:spcPts val="0"/>
              </a:spcAft>
              <a:buSzPts val="2800"/>
              <a:buNone/>
            </a:pPr>
            <a:r>
              <a:rPr lang="x-none" sz="2000" dirty="0"/>
              <a:t>תזונה</a:t>
            </a:r>
            <a:br>
              <a:rPr lang="x-none" sz="2000" dirty="0"/>
            </a:br>
            <a:r>
              <a:rPr lang="x-none" sz="2000" dirty="0"/>
              <a:t>בזבוז חשמל ומים</a:t>
            </a:r>
            <a:br>
              <a:rPr lang="x-none" sz="2000" dirty="0"/>
            </a:br>
            <a:r>
              <a:rPr lang="x-none" sz="2000" dirty="0"/>
              <a:t>צריכת מוצרים</a:t>
            </a:r>
            <a:br>
              <a:rPr lang="x-none" sz="2000" dirty="0"/>
            </a:br>
            <a:r>
              <a:rPr lang="x-none" sz="2000" dirty="0"/>
              <a:t>ייצור פסולת וזיהום אוויר</a:t>
            </a:r>
            <a:br>
              <a:rPr lang="x-none" sz="2000" dirty="0"/>
            </a:br>
            <a:r>
              <a:rPr lang="x-none" sz="2000" dirty="0"/>
              <a:t>מקום מגורים</a:t>
            </a:r>
            <a:br>
              <a:rPr lang="x-none" sz="2000" dirty="0"/>
            </a:br>
            <a:r>
              <a:rPr lang="x-none" sz="2000" dirty="0"/>
              <a:t>שימוש בתחבורה</a:t>
            </a:r>
            <a:endParaRPr sz="2000" dirty="0"/>
          </a:p>
        </p:txBody>
      </p:sp>
      <p:sp>
        <p:nvSpPr>
          <p:cNvPr id="167" name="Google Shape;167;p9"/>
          <p:cNvSpPr/>
          <p:nvPr/>
        </p:nvSpPr>
        <p:spPr>
          <a:xfrm>
            <a:off x="2041696" y="3744872"/>
            <a:ext cx="6233509" cy="1843541"/>
          </a:xfrm>
          <a:prstGeom prst="rect">
            <a:avLst/>
          </a:prstGeom>
          <a:noFill/>
          <a:ln>
            <a:noFill/>
          </a:ln>
        </p:spPr>
        <p:txBody>
          <a:bodyPr spcFirstLastPara="1" wrap="square" lIns="91425" tIns="45700" rIns="91425" bIns="45700" anchor="t" anchorCtr="0">
            <a:spAutoFit/>
          </a:bodyPr>
          <a:lstStyle/>
          <a:p>
            <a:pPr marL="96838" marR="0" lvl="5" indent="0" algn="r" rtl="1">
              <a:spcBef>
                <a:spcPts val="0"/>
              </a:spcBef>
              <a:spcAft>
                <a:spcPts val="0"/>
              </a:spcAft>
              <a:buNone/>
            </a:pPr>
            <a:r>
              <a:rPr lang="x-none" sz="2400" b="1" i="0" u="none" strike="noStrike" cap="none" dirty="0">
                <a:solidFill>
                  <a:schemeClr val="dk1"/>
                </a:solidFill>
                <a:latin typeface="Arial"/>
                <a:ea typeface="Arial"/>
                <a:cs typeface="Arial"/>
                <a:sym typeface="Arial"/>
              </a:rPr>
              <a:t>מה מתוך אלו הוא לדעתכם:</a:t>
            </a:r>
            <a:endParaRPr sz="2400" dirty="0"/>
          </a:p>
          <a:p>
            <a:pPr marL="228600" marR="0" lvl="5" indent="-215900" algn="r" rtl="1">
              <a:lnSpc>
                <a:spcPct val="90000"/>
              </a:lnSpc>
              <a:spcBef>
                <a:spcPts val="1000"/>
              </a:spcBef>
              <a:spcAft>
                <a:spcPts val="0"/>
              </a:spcAft>
              <a:buClr>
                <a:srgbClr val="74972C"/>
              </a:buClr>
              <a:buSzPts val="2400"/>
              <a:buFont typeface="Arial"/>
              <a:buChar char="•"/>
            </a:pPr>
            <a:r>
              <a:rPr lang="x-none" sz="2400" b="0" i="0" u="none" strike="noStrike" cap="none" dirty="0">
                <a:solidFill>
                  <a:srgbClr val="282828"/>
                </a:solidFill>
                <a:latin typeface="Arial"/>
                <a:ea typeface="Arial"/>
                <a:cs typeface="Arial"/>
                <a:sym typeface="Arial"/>
              </a:rPr>
              <a:t>באחריות המדינה?</a:t>
            </a:r>
            <a:endParaRPr sz="2400" dirty="0"/>
          </a:p>
          <a:p>
            <a:pPr marL="228600" marR="0" lvl="5" indent="-215900" algn="r" rtl="1">
              <a:lnSpc>
                <a:spcPct val="90000"/>
              </a:lnSpc>
              <a:spcBef>
                <a:spcPts val="1000"/>
              </a:spcBef>
              <a:spcAft>
                <a:spcPts val="0"/>
              </a:spcAft>
              <a:buClr>
                <a:srgbClr val="74972C"/>
              </a:buClr>
              <a:buSzPts val="2400"/>
              <a:buFont typeface="Arial"/>
              <a:buChar char="•"/>
            </a:pPr>
            <a:r>
              <a:rPr lang="x-none" sz="2400" b="0" i="0" u="none" strike="noStrike" cap="none" dirty="0">
                <a:solidFill>
                  <a:srgbClr val="282828"/>
                </a:solidFill>
                <a:latin typeface="Arial"/>
                <a:ea typeface="Arial"/>
                <a:cs typeface="Arial"/>
                <a:sym typeface="Arial"/>
              </a:rPr>
              <a:t>באחריות המשפחה? </a:t>
            </a:r>
            <a:endParaRPr sz="2400" dirty="0"/>
          </a:p>
          <a:p>
            <a:pPr marL="228600" marR="0" lvl="5" indent="-215900" algn="r" rtl="1">
              <a:lnSpc>
                <a:spcPct val="90000"/>
              </a:lnSpc>
              <a:spcBef>
                <a:spcPts val="1000"/>
              </a:spcBef>
              <a:spcAft>
                <a:spcPts val="0"/>
              </a:spcAft>
              <a:buClr>
                <a:srgbClr val="74972C"/>
              </a:buClr>
              <a:buSzPts val="2400"/>
              <a:buFont typeface="Arial"/>
              <a:buChar char="•"/>
            </a:pPr>
            <a:r>
              <a:rPr lang="x-none" sz="2400" b="0" i="0" u="none" strike="noStrike" cap="none" dirty="0">
                <a:solidFill>
                  <a:srgbClr val="282828"/>
                </a:solidFill>
                <a:latin typeface="Arial"/>
                <a:ea typeface="Arial"/>
                <a:cs typeface="Arial"/>
                <a:sym typeface="Arial"/>
              </a:rPr>
              <a:t>באחריות האישית של כל תלמיד?</a:t>
            </a:r>
            <a:endParaRPr sz="2400" b="0" i="0" u="none" strike="noStrike" cap="none" dirty="0">
              <a:solidFill>
                <a:srgbClr val="28282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פיננסי ירוק">
      <a:dk1>
        <a:srgbClr val="282828"/>
      </a:dk1>
      <a:lt1>
        <a:srgbClr val="FFFFFF"/>
      </a:lt1>
      <a:dk2>
        <a:srgbClr val="44546A"/>
      </a:dk2>
      <a:lt2>
        <a:srgbClr val="E7E6E6"/>
      </a:lt2>
      <a:accent1>
        <a:srgbClr val="562364"/>
      </a:accent1>
      <a:accent2>
        <a:srgbClr val="ED7D31"/>
      </a:accent2>
      <a:accent3>
        <a:srgbClr val="A5A5A5"/>
      </a:accent3>
      <a:accent4>
        <a:srgbClr val="FFBC16"/>
      </a:accent4>
      <a:accent5>
        <a:srgbClr val="4472C4"/>
      </a:accent5>
      <a:accent6>
        <a:srgbClr val="91A93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1109</Words>
  <Application>Microsoft Office PowerPoint</Application>
  <PresentationFormat>On-screen Show (4:3)</PresentationFormat>
  <Paragraphs>200</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ערכת נושא Office</vt:lpstr>
      <vt:lpstr>מה ירוק בכלכלה?</vt:lpstr>
      <vt:lpstr>מהי טביעת הרגל האקולוגית שלך?</vt:lpstr>
      <vt:lpstr>תוצאות השאלון טביעת רגל אקולוגית</vt:lpstr>
      <vt:lpstr>טביעת רגל אקולוגית</vt:lpstr>
      <vt:lpstr>טביעת רגל אקולוגית</vt:lpstr>
      <vt:lpstr>טביעת רגל אקולוגית</vt:lpstr>
      <vt:lpstr>טביעת רגל אקולוגית</vt:lpstr>
      <vt:lpstr>טביעת רגל אקולוגית</vt:lpstr>
      <vt:lpstr>אחריות לטביעת רגל אקולוגית</vt:lpstr>
      <vt:lpstr>אחריות לטביעת רגל אקולוגית</vt:lpstr>
      <vt:lpstr>טביעת רגל אקולוגית במדינות שונות</vt:lpstr>
      <vt:lpstr>טביעת רגל אקולוגית במדינות שונות</vt:lpstr>
      <vt:lpstr>טביעת רגל אקולוגית במדינות שונות</vt:lpstr>
      <vt:lpstr>טביעת רגל אקולוגית במדינות שונות</vt:lpstr>
      <vt:lpstr>טביעת רגל אקולוגית במדינות שונות</vt:lpstr>
      <vt:lpstr>דיון בעקבות השוואת המפות</vt:lpstr>
      <vt:lpstr>דיון בעקבות השוואת המפות</vt:lpstr>
      <vt:lpstr>  כלכלה, סביבה או טכנולוגיה?  </vt:lpstr>
      <vt:lpstr>  כלכלה, סביבה או טכנולוגיה?  </vt:lpstr>
      <vt:lpstr>כלכלה, סביבה או טכנולוגיה?</vt:lpstr>
      <vt:lpstr>  כלכלה, סביבה או טכנולוגיה?  </vt:lpstr>
      <vt:lpstr>  כלכלה, סביבה וטכנולוגיה  </vt:lpstr>
      <vt:lpstr>הכרות עם מושגים בנושא "כלכלה ירוקה"</vt:lpstr>
      <vt:lpstr>PowerPoint Presentation</vt:lpstr>
      <vt:lpstr>PowerPoint Presentation</vt:lpstr>
      <vt:lpstr>סיכום ורפלקציה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מה ירוק בכלכלה?</dc:title>
  <dc:creator>Michal Giladi</dc:creator>
  <cp:lastModifiedBy>Michal Giladi</cp:lastModifiedBy>
  <cp:revision>18</cp:revision>
  <dcterms:created xsi:type="dcterms:W3CDTF">2019-07-08T10:59:28Z</dcterms:created>
  <dcterms:modified xsi:type="dcterms:W3CDTF">2021-07-08T11:27:08Z</dcterms:modified>
</cp:coreProperties>
</file>