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8" r:id="rId3"/>
    <p:sldId id="276" r:id="rId4"/>
    <p:sldId id="260" r:id="rId5"/>
    <p:sldId id="261" r:id="rId6"/>
    <p:sldId id="262" r:id="rId7"/>
    <p:sldId id="264" r:id="rId8"/>
    <p:sldId id="265" r:id="rId9"/>
    <p:sldId id="271" r:id="rId10"/>
    <p:sldId id="266" r:id="rId11"/>
    <p:sldId id="267" r:id="rId12"/>
    <p:sldId id="272" r:id="rId13"/>
    <p:sldId id="273" r:id="rId14"/>
    <p:sldId id="274" r:id="rId15"/>
    <p:sldId id="275" r:id="rId16"/>
    <p:sldId id="268" r:id="rId17"/>
    <p:sldId id="277" r:id="rId18"/>
    <p:sldId id="269" r:id="rId19"/>
    <p:sldId id="300" r:id="rId20"/>
    <p:sldId id="301" r:id="rId21"/>
    <p:sldId id="302" r:id="rId22"/>
    <p:sldId id="296" r:id="rId23"/>
    <p:sldId id="291" r:id="rId24"/>
    <p:sldId id="292" r:id="rId25"/>
    <p:sldId id="257" r:id="rId26"/>
    <p:sldId id="278" r:id="rId27"/>
    <p:sldId id="284" r:id="rId28"/>
    <p:sldId id="282" r:id="rId29"/>
    <p:sldId id="285" r:id="rId30"/>
    <p:sldId id="279" r:id="rId31"/>
    <p:sldId id="286" r:id="rId32"/>
    <p:sldId id="287" r:id="rId33"/>
    <p:sldId id="288" r:id="rId34"/>
    <p:sldId id="289" r:id="rId35"/>
    <p:sldId id="290" r:id="rId36"/>
    <p:sldId id="280" r:id="rId37"/>
    <p:sldId id="298" r:id="rId38"/>
    <p:sldId id="305" r:id="rId39"/>
    <p:sldId id="304"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l Giladi" initials="MG" lastIdx="8" clrIdx="0">
    <p:extLst>
      <p:ext uri="{19B8F6BF-5375-455C-9EA6-DF929625EA0E}">
        <p15:presenceInfo xmlns:p15="http://schemas.microsoft.com/office/powerpoint/2012/main" userId="S-1-5-21-1468497402-859899378-9522986-3207" providerId="AD"/>
      </p:ext>
    </p:extLst>
  </p:cmAuthor>
  <p:cmAuthor id="2" name="Nira Shimoni-Ayal" initials="NS" lastIdx="22" clrIdx="1">
    <p:extLst>
      <p:ext uri="{19B8F6BF-5375-455C-9EA6-DF929625EA0E}">
        <p15:presenceInfo xmlns:p15="http://schemas.microsoft.com/office/powerpoint/2012/main" userId="S-1-5-21-1468497402-859899378-9522986-3513" providerId="AD"/>
      </p:ext>
    </p:extLst>
  </p:cmAuthor>
  <p:cmAuthor id="3" name="Microsoft Office User" initials="MOU" lastIdx="5"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B40"/>
    <a:srgbClr val="FBBA20"/>
    <a:srgbClr val="282828"/>
    <a:srgbClr val="FDFDFD"/>
    <a:srgbClr val="91A938"/>
    <a:srgbClr val="002317"/>
    <a:srgbClr val="4F4E4E"/>
    <a:srgbClr val="FFBC16"/>
    <a:srgbClr val="217F2C"/>
    <a:srgbClr val="EEF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44" autoAdjust="0"/>
    <p:restoredTop sz="89889" autoAdjust="0"/>
  </p:normalViewPr>
  <p:slideViewPr>
    <p:cSldViewPr snapToGrid="0" showGuides="1">
      <p:cViewPr varScale="1">
        <p:scale>
          <a:sx n="63" d="100"/>
          <a:sy n="63" d="100"/>
        </p:scale>
        <p:origin x="522"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53A97-5519-44A9-94B0-24E4443FFD6A}" type="datetimeFigureOut">
              <a:rPr lang="en-US" smtClean="0"/>
              <a:t>7/28/2021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EDDB9-7DE7-49F0-B7EA-C1B1B1F5E3E2}" type="slidenum">
              <a:rPr lang="en-US" smtClean="0"/>
              <a:t>‹#›</a:t>
            </a:fld>
            <a:endParaRPr lang="en-US" dirty="0"/>
          </a:p>
        </p:txBody>
      </p:sp>
    </p:spTree>
    <p:extLst>
      <p:ext uri="{BB962C8B-B14F-4D97-AF65-F5344CB8AC3E}">
        <p14:creationId xmlns:p14="http://schemas.microsoft.com/office/powerpoint/2010/main" val="201101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b="0" i="0" u="none" strike="noStrike" kern="1200" dirty="0">
                <a:solidFill>
                  <a:schemeClr val="tx1"/>
                </a:solidFill>
                <a:effectLst/>
                <a:latin typeface="+mn-lt"/>
                <a:ea typeface="+mn-ea"/>
                <a:cs typeface="+mn-cs"/>
              </a:rPr>
              <a:t>הקריאו</a:t>
            </a:r>
            <a:r>
              <a:rPr lang="he-IL" sz="1200" b="0" i="0" u="none" strike="noStrike" kern="1200" baseline="0" dirty="0">
                <a:solidFill>
                  <a:schemeClr val="tx1"/>
                </a:solidFill>
                <a:effectLst/>
                <a:latin typeface="+mn-lt"/>
                <a:ea typeface="+mn-ea"/>
                <a:cs typeface="+mn-cs"/>
              </a:rPr>
              <a:t> לתלמידים:</a:t>
            </a:r>
            <a:endParaRPr lang="en-US" sz="1200" b="0" i="0" u="none" strike="noStrike" kern="1200" dirty="0">
              <a:solidFill>
                <a:schemeClr val="tx1"/>
              </a:solidFill>
              <a:effectLst/>
              <a:latin typeface="+mn-lt"/>
              <a:ea typeface="+mn-ea"/>
              <a:cs typeface="+mn-cs"/>
            </a:endParaRPr>
          </a:p>
          <a:p>
            <a:pPr algn="r" rtl="1"/>
            <a:r>
              <a:rPr lang="he-IL" sz="1200" b="0" i="0" u="none" strike="noStrike" kern="1200" dirty="0">
                <a:solidFill>
                  <a:schemeClr val="tx1"/>
                </a:solidFill>
                <a:effectLst/>
                <a:latin typeface="+mn-lt"/>
                <a:ea typeface="+mn-ea"/>
                <a:cs typeface="+mn-cs"/>
              </a:rPr>
              <a:t>המנורה החדשה שקניתם סופסוף הגיעה, אבל אתם מגלים שאין נורה. אין ברירה, צריך לקפוץ לחנות, וההורים שלכם מבקשים שאם אתם כבר שם, בבקשה תקנו גם כמה נורות לבית. </a:t>
            </a:r>
            <a:endParaRPr lang="he-IL" b="0" dirty="0">
              <a:effectLst/>
            </a:endParaRPr>
          </a:p>
          <a:p>
            <a:pPr algn="r" rtl="1"/>
            <a:r>
              <a:rPr lang="he-IL" sz="1200" b="0" i="0" u="none" strike="noStrike" kern="1200" dirty="0">
                <a:solidFill>
                  <a:schemeClr val="tx1"/>
                </a:solidFill>
                <a:effectLst/>
                <a:latin typeface="+mn-lt"/>
                <a:ea typeface="+mn-ea"/>
                <a:cs typeface="+mn-cs"/>
              </a:rPr>
              <a:t>אבל איך בוחרים?</a:t>
            </a:r>
            <a:endParaRPr lang="he-IL" b="0" dirty="0">
              <a:effectLst/>
            </a:endParaRPr>
          </a:p>
          <a:p>
            <a:r>
              <a:rPr lang="he-IL" dirty="0"/>
              <a:t/>
            </a:r>
            <a:br>
              <a:rPr lang="he-IL" dirty="0"/>
            </a:br>
            <a:endParaRPr lang="en-US" dirty="0"/>
          </a:p>
        </p:txBody>
      </p:sp>
      <p:sp>
        <p:nvSpPr>
          <p:cNvPr id="4" name="Slide Number Placeholder 3"/>
          <p:cNvSpPr>
            <a:spLocks noGrp="1"/>
          </p:cNvSpPr>
          <p:nvPr>
            <p:ph type="sldNum" sz="quarter" idx="10"/>
          </p:nvPr>
        </p:nvSpPr>
        <p:spPr/>
        <p:txBody>
          <a:bodyPr/>
          <a:lstStyle/>
          <a:p>
            <a:fld id="{6E7EDDB9-7DE7-49F0-B7EA-C1B1B1F5E3E2}" type="slidenum">
              <a:rPr lang="en-US" smtClean="0"/>
              <a:t>2</a:t>
            </a:fld>
            <a:endParaRPr lang="en-US" dirty="0"/>
          </a:p>
        </p:txBody>
      </p:sp>
    </p:spTree>
    <p:extLst>
      <p:ext uri="{BB962C8B-B14F-4D97-AF65-F5344CB8AC3E}">
        <p14:creationId xmlns:p14="http://schemas.microsoft.com/office/powerpoint/2010/main" val="1171830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he-IL" sz="1200" b="0" i="0" u="none" strike="noStrike" kern="1200" dirty="0">
                <a:solidFill>
                  <a:schemeClr val="tx1"/>
                </a:solidFill>
                <a:effectLst/>
                <a:latin typeface="+mn-lt"/>
                <a:ea typeface="+mn-ea"/>
                <a:cs typeface="+mn-cs"/>
              </a:rPr>
              <a:t>ר</a:t>
            </a:r>
            <a:r>
              <a:rPr lang="he-IL" dirty="0"/>
              <a:t/>
            </a:r>
            <a:br>
              <a:rPr lang="he-IL" dirty="0"/>
            </a:br>
            <a:endParaRPr lang="en-US" dirty="0"/>
          </a:p>
        </p:txBody>
      </p:sp>
      <p:sp>
        <p:nvSpPr>
          <p:cNvPr id="4" name="Slide Number Placeholder 3"/>
          <p:cNvSpPr>
            <a:spLocks noGrp="1"/>
          </p:cNvSpPr>
          <p:nvPr>
            <p:ph type="sldNum" sz="quarter" idx="10"/>
          </p:nvPr>
        </p:nvSpPr>
        <p:spPr/>
        <p:txBody>
          <a:bodyPr/>
          <a:lstStyle/>
          <a:p>
            <a:fld id="{E6F946F4-04AA-4C70-BD2A-D2265F25B06F}" type="slidenum">
              <a:rPr lang="he-IL" smtClean="0"/>
              <a:t>18</a:t>
            </a:fld>
            <a:endParaRPr lang="he-IL"/>
          </a:p>
        </p:txBody>
      </p:sp>
    </p:spTree>
    <p:extLst>
      <p:ext uri="{BB962C8B-B14F-4D97-AF65-F5344CB8AC3E}">
        <p14:creationId xmlns:p14="http://schemas.microsoft.com/office/powerpoint/2010/main" val="4025512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by &lt;a </a:t>
            </a:r>
            <a:r>
              <a:rPr lang="en-US" dirty="0" err="1"/>
              <a:t>href</a:t>
            </a:r>
            <a:r>
              <a:rPr lang="en-US" dirty="0"/>
              <a:t>="https://pixabay.com/photos/?</a:t>
            </a:r>
            <a:r>
              <a:rPr lang="en-US" dirty="0" err="1"/>
              <a:t>utm_source</a:t>
            </a:r>
            <a:r>
              <a:rPr lang="en-US" dirty="0"/>
              <a:t>=</a:t>
            </a:r>
            <a:r>
              <a:rPr lang="en-US" dirty="0" err="1"/>
              <a:t>link-attribution&amp;amp;utm_medium</a:t>
            </a:r>
            <a:r>
              <a:rPr lang="en-US" dirty="0"/>
              <a:t>=</a:t>
            </a:r>
            <a:r>
              <a:rPr lang="en-US" dirty="0" err="1"/>
              <a:t>referral&amp;amp;utm_campaign</a:t>
            </a:r>
            <a:r>
              <a:rPr lang="en-US" dirty="0"/>
              <a:t>=</a:t>
            </a:r>
            <a:r>
              <a:rPr lang="en-US" dirty="0" err="1"/>
              <a:t>image&amp;amp;utm_content</a:t>
            </a:r>
            <a:r>
              <a:rPr lang="en-US" dirty="0"/>
              <a:t>=1209567"&gt;Free-Photos&lt;/a&gt; from &lt;a </a:t>
            </a:r>
            <a:r>
              <a:rPr lang="en-US" dirty="0" err="1"/>
              <a:t>href</a:t>
            </a:r>
            <a:r>
              <a:rPr lang="en-US" dirty="0"/>
              <a:t>="https://pixabay.com/?</a:t>
            </a:r>
            <a:r>
              <a:rPr lang="en-US" dirty="0" err="1"/>
              <a:t>utm_source</a:t>
            </a:r>
            <a:r>
              <a:rPr lang="en-US" dirty="0"/>
              <a:t>=</a:t>
            </a:r>
            <a:r>
              <a:rPr lang="en-US" dirty="0" err="1"/>
              <a:t>link-attribution&amp;amp;utm_medium</a:t>
            </a:r>
            <a:r>
              <a:rPr lang="en-US" dirty="0"/>
              <a:t>=</a:t>
            </a:r>
            <a:r>
              <a:rPr lang="en-US" dirty="0" err="1"/>
              <a:t>referral&amp;amp;utm_campaign</a:t>
            </a:r>
            <a:r>
              <a:rPr lang="en-US" dirty="0"/>
              <a:t>=</a:t>
            </a:r>
            <a:r>
              <a:rPr lang="en-US" dirty="0" err="1"/>
              <a:t>image&amp;amp;utm_content</a:t>
            </a:r>
            <a:r>
              <a:rPr lang="en-US" dirty="0"/>
              <a:t>=1209567"&gt;</a:t>
            </a:r>
            <a:r>
              <a:rPr lang="en-US" dirty="0" err="1"/>
              <a:t>Pixabay</a:t>
            </a:r>
            <a:r>
              <a:rPr lang="en-US" dirty="0"/>
              <a:t>&lt;/a&gt;</a:t>
            </a:r>
          </a:p>
          <a:p>
            <a:endParaRPr lang="en-US" dirty="0"/>
          </a:p>
        </p:txBody>
      </p:sp>
      <p:sp>
        <p:nvSpPr>
          <p:cNvPr id="4" name="Slide Number Placeholder 3"/>
          <p:cNvSpPr>
            <a:spLocks noGrp="1"/>
          </p:cNvSpPr>
          <p:nvPr>
            <p:ph type="sldNum" sz="quarter" idx="10"/>
          </p:nvPr>
        </p:nvSpPr>
        <p:spPr/>
        <p:txBody>
          <a:bodyPr/>
          <a:lstStyle/>
          <a:p>
            <a:fld id="{6E7EDDB9-7DE7-49F0-B7EA-C1B1B1F5E3E2}" type="slidenum">
              <a:rPr lang="en-US" smtClean="0"/>
              <a:t>24</a:t>
            </a:fld>
            <a:endParaRPr lang="en-US"/>
          </a:p>
        </p:txBody>
      </p:sp>
    </p:spTree>
    <p:extLst>
      <p:ext uri="{BB962C8B-B14F-4D97-AF65-F5344CB8AC3E}">
        <p14:creationId xmlns:p14="http://schemas.microsoft.com/office/powerpoint/2010/main" val="2546616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EDDB9-7DE7-49F0-B7EA-C1B1B1F5E3E2}" type="slidenum">
              <a:rPr lang="en-US" smtClean="0"/>
              <a:t>25</a:t>
            </a:fld>
            <a:endParaRPr lang="en-US"/>
          </a:p>
        </p:txBody>
      </p:sp>
    </p:spTree>
    <p:extLst>
      <p:ext uri="{BB962C8B-B14F-4D97-AF65-F5344CB8AC3E}">
        <p14:creationId xmlns:p14="http://schemas.microsoft.com/office/powerpoint/2010/main" val="2921374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בקשו מהתלמידים למצוא היכן בדיאגרמה נמצא ההיגד</a:t>
            </a:r>
            <a:endParaRPr lang="en-US" dirty="0"/>
          </a:p>
        </p:txBody>
      </p:sp>
      <p:sp>
        <p:nvSpPr>
          <p:cNvPr id="4" name="Slide Number Placeholder 3"/>
          <p:cNvSpPr>
            <a:spLocks noGrp="1"/>
          </p:cNvSpPr>
          <p:nvPr>
            <p:ph type="sldNum" sz="quarter" idx="10"/>
          </p:nvPr>
        </p:nvSpPr>
        <p:spPr/>
        <p:txBody>
          <a:bodyPr/>
          <a:lstStyle/>
          <a:p>
            <a:fld id="{6E7EDDB9-7DE7-49F0-B7EA-C1B1B1F5E3E2}" type="slidenum">
              <a:rPr lang="en-US" smtClean="0"/>
              <a:t>26</a:t>
            </a:fld>
            <a:endParaRPr lang="en-US"/>
          </a:p>
        </p:txBody>
      </p:sp>
    </p:spTree>
    <p:extLst>
      <p:ext uri="{BB962C8B-B14F-4D97-AF65-F5344CB8AC3E}">
        <p14:creationId xmlns:p14="http://schemas.microsoft.com/office/powerpoint/2010/main" val="3049134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שקף</a:t>
            </a:r>
            <a:r>
              <a:rPr lang="he-IL" baseline="0" dirty="0"/>
              <a:t> תשובה</a:t>
            </a:r>
            <a:endParaRPr lang="en-US" dirty="0"/>
          </a:p>
        </p:txBody>
      </p:sp>
      <p:sp>
        <p:nvSpPr>
          <p:cNvPr id="4" name="Slide Number Placeholder 3"/>
          <p:cNvSpPr>
            <a:spLocks noGrp="1"/>
          </p:cNvSpPr>
          <p:nvPr>
            <p:ph type="sldNum" sz="quarter" idx="10"/>
          </p:nvPr>
        </p:nvSpPr>
        <p:spPr/>
        <p:txBody>
          <a:bodyPr/>
          <a:lstStyle/>
          <a:p>
            <a:fld id="{6E7EDDB9-7DE7-49F0-B7EA-C1B1B1F5E3E2}" type="slidenum">
              <a:rPr lang="en-US" smtClean="0"/>
              <a:t>27</a:t>
            </a:fld>
            <a:endParaRPr lang="en-US"/>
          </a:p>
        </p:txBody>
      </p:sp>
    </p:spTree>
    <p:extLst>
      <p:ext uri="{BB962C8B-B14F-4D97-AF65-F5344CB8AC3E}">
        <p14:creationId xmlns:p14="http://schemas.microsoft.com/office/powerpoint/2010/main" val="452499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בקשו מהתלמידים למצוא היכן בדיאגרמה נמצא ההיגד</a:t>
            </a:r>
            <a:endParaRPr lang="en-US" dirty="0"/>
          </a:p>
        </p:txBody>
      </p:sp>
      <p:sp>
        <p:nvSpPr>
          <p:cNvPr id="4" name="Slide Number Placeholder 3"/>
          <p:cNvSpPr>
            <a:spLocks noGrp="1"/>
          </p:cNvSpPr>
          <p:nvPr>
            <p:ph type="sldNum" sz="quarter" idx="10"/>
          </p:nvPr>
        </p:nvSpPr>
        <p:spPr/>
        <p:txBody>
          <a:bodyPr/>
          <a:lstStyle/>
          <a:p>
            <a:fld id="{6E7EDDB9-7DE7-49F0-B7EA-C1B1B1F5E3E2}" type="slidenum">
              <a:rPr lang="en-US" smtClean="0"/>
              <a:t>28</a:t>
            </a:fld>
            <a:endParaRPr lang="en-US"/>
          </a:p>
        </p:txBody>
      </p:sp>
    </p:spTree>
    <p:extLst>
      <p:ext uri="{BB962C8B-B14F-4D97-AF65-F5344CB8AC3E}">
        <p14:creationId xmlns:p14="http://schemas.microsoft.com/office/powerpoint/2010/main" val="2985192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שקף תשובה. </a:t>
            </a:r>
          </a:p>
          <a:p>
            <a:pPr algn="r" rtl="1"/>
            <a:r>
              <a:rPr lang="he-IL" dirty="0"/>
              <a:t>מומלץ להדגיש לתלמידים שתמיד חשוב לשאול איך אפשר בכל שלב לנסות להפחית שימוש במשאבים מתכלים כדי לשמור על הסביבה </a:t>
            </a:r>
            <a:endParaRPr lang="en-US" dirty="0"/>
          </a:p>
        </p:txBody>
      </p:sp>
      <p:sp>
        <p:nvSpPr>
          <p:cNvPr id="4" name="Slide Number Placeholder 3"/>
          <p:cNvSpPr>
            <a:spLocks noGrp="1"/>
          </p:cNvSpPr>
          <p:nvPr>
            <p:ph type="sldNum" sz="quarter" idx="10"/>
          </p:nvPr>
        </p:nvSpPr>
        <p:spPr/>
        <p:txBody>
          <a:bodyPr/>
          <a:lstStyle/>
          <a:p>
            <a:fld id="{6E7EDDB9-7DE7-49F0-B7EA-C1B1B1F5E3E2}" type="slidenum">
              <a:rPr lang="en-US" smtClean="0"/>
              <a:t>29</a:t>
            </a:fld>
            <a:endParaRPr lang="en-US"/>
          </a:p>
        </p:txBody>
      </p:sp>
    </p:spTree>
    <p:extLst>
      <p:ext uri="{BB962C8B-B14F-4D97-AF65-F5344CB8AC3E}">
        <p14:creationId xmlns:p14="http://schemas.microsoft.com/office/powerpoint/2010/main" val="823613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בקשו מהתלמידים למצוא היכן בדיאגרמה נמצא ההיגד</a:t>
            </a:r>
            <a:endParaRPr lang="en-US" dirty="0"/>
          </a:p>
        </p:txBody>
      </p:sp>
      <p:sp>
        <p:nvSpPr>
          <p:cNvPr id="4" name="Slide Number Placeholder 3"/>
          <p:cNvSpPr>
            <a:spLocks noGrp="1"/>
          </p:cNvSpPr>
          <p:nvPr>
            <p:ph type="sldNum" sz="quarter" idx="10"/>
          </p:nvPr>
        </p:nvSpPr>
        <p:spPr/>
        <p:txBody>
          <a:bodyPr/>
          <a:lstStyle/>
          <a:p>
            <a:fld id="{6E7EDDB9-7DE7-49F0-B7EA-C1B1B1F5E3E2}" type="slidenum">
              <a:rPr lang="en-US" smtClean="0"/>
              <a:t>30</a:t>
            </a:fld>
            <a:endParaRPr lang="en-US"/>
          </a:p>
        </p:txBody>
      </p:sp>
    </p:spTree>
    <p:extLst>
      <p:ext uri="{BB962C8B-B14F-4D97-AF65-F5344CB8AC3E}">
        <p14:creationId xmlns:p14="http://schemas.microsoft.com/office/powerpoint/2010/main" val="95964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שקף תשובה. הדגישו</a:t>
            </a:r>
            <a:r>
              <a:rPr lang="he-IL" baseline="0" dirty="0"/>
              <a:t> לתלמידים שהשלבים והשפעתם שונים למוצרים שונים. בשוקולד למשל בעייתיים שלבי חומרי הגלם והייצור, בעוד שמוצרים אחרים יכולים להיות בעייתיים בשלבים אחרים.</a:t>
            </a:r>
            <a:endParaRPr lang="en-US" dirty="0"/>
          </a:p>
        </p:txBody>
      </p:sp>
      <p:sp>
        <p:nvSpPr>
          <p:cNvPr id="4" name="Slide Number Placeholder 3"/>
          <p:cNvSpPr>
            <a:spLocks noGrp="1"/>
          </p:cNvSpPr>
          <p:nvPr>
            <p:ph type="sldNum" sz="quarter" idx="10"/>
          </p:nvPr>
        </p:nvSpPr>
        <p:spPr/>
        <p:txBody>
          <a:bodyPr/>
          <a:lstStyle/>
          <a:p>
            <a:fld id="{6E7EDDB9-7DE7-49F0-B7EA-C1B1B1F5E3E2}" type="slidenum">
              <a:rPr lang="en-US" smtClean="0"/>
              <a:t>31</a:t>
            </a:fld>
            <a:endParaRPr lang="en-US"/>
          </a:p>
        </p:txBody>
      </p:sp>
    </p:spTree>
    <p:extLst>
      <p:ext uri="{BB962C8B-B14F-4D97-AF65-F5344CB8AC3E}">
        <p14:creationId xmlns:p14="http://schemas.microsoft.com/office/powerpoint/2010/main" val="377806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בקשו מהתלמידים למצוא היכן בדיאגרמה נמצא ההיגד</a:t>
            </a:r>
            <a:endParaRPr lang="en-US" dirty="0"/>
          </a:p>
        </p:txBody>
      </p:sp>
      <p:sp>
        <p:nvSpPr>
          <p:cNvPr id="4" name="Slide Number Placeholder 3"/>
          <p:cNvSpPr>
            <a:spLocks noGrp="1"/>
          </p:cNvSpPr>
          <p:nvPr>
            <p:ph type="sldNum" sz="quarter" idx="10"/>
          </p:nvPr>
        </p:nvSpPr>
        <p:spPr/>
        <p:txBody>
          <a:bodyPr/>
          <a:lstStyle/>
          <a:p>
            <a:fld id="{6E7EDDB9-7DE7-49F0-B7EA-C1B1B1F5E3E2}" type="slidenum">
              <a:rPr lang="en-US" smtClean="0"/>
              <a:t>32</a:t>
            </a:fld>
            <a:endParaRPr lang="en-US"/>
          </a:p>
        </p:txBody>
      </p:sp>
    </p:spTree>
    <p:extLst>
      <p:ext uri="{BB962C8B-B14F-4D97-AF65-F5344CB8AC3E}">
        <p14:creationId xmlns:p14="http://schemas.microsoft.com/office/powerpoint/2010/main" val="12806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b="0" i="0" u="none" strike="noStrike" kern="1200" dirty="0">
                <a:solidFill>
                  <a:schemeClr val="tx1"/>
                </a:solidFill>
                <a:effectLst/>
                <a:latin typeface="+mn-lt"/>
                <a:ea typeface="+mn-ea"/>
                <a:cs typeface="+mn-cs"/>
              </a:rPr>
              <a:t>הערה: ניתן להניח שמרבית התלמידים יבחרו </a:t>
            </a:r>
            <a:r>
              <a:rPr lang="he-IL" sz="1200" b="1" i="0" u="none" strike="noStrike" kern="1200" dirty="0">
                <a:solidFill>
                  <a:schemeClr val="tx1"/>
                </a:solidFill>
                <a:effectLst/>
                <a:latin typeface="+mn-lt"/>
                <a:ea typeface="+mn-ea"/>
                <a:cs typeface="+mn-cs"/>
              </a:rPr>
              <a:t>במחיר</a:t>
            </a:r>
            <a:r>
              <a:rPr lang="he-IL" sz="1200" b="0" i="0" u="none" strike="noStrike" kern="1200" dirty="0">
                <a:solidFill>
                  <a:schemeClr val="tx1"/>
                </a:solidFill>
                <a:effectLst/>
                <a:latin typeface="+mn-lt"/>
                <a:ea typeface="+mn-ea"/>
                <a:cs typeface="+mn-cs"/>
              </a:rPr>
              <a:t> כשיקול לבחירת הנורה ואולי אף עיצוב הנורה. </a:t>
            </a:r>
          </a:p>
          <a:p>
            <a:pPr rtl="1"/>
            <a:endParaRPr lang="he-IL" sz="1200" b="0" i="0" u="none" strike="noStrike" kern="1200" dirty="0">
              <a:solidFill>
                <a:schemeClr val="tx1"/>
              </a:solidFill>
              <a:effectLst/>
              <a:latin typeface="+mn-lt"/>
              <a:ea typeface="+mn-ea"/>
              <a:cs typeface="+mn-cs"/>
            </a:endParaRPr>
          </a:p>
          <a:p>
            <a:pPr rtl="1"/>
            <a:endParaRPr lang="he-IL" b="0" dirty="0">
              <a:effectLst/>
            </a:endParaRPr>
          </a:p>
          <a:p>
            <a:r>
              <a:rPr lang="he-IL" dirty="0"/>
              <a:t/>
            </a:r>
            <a:br>
              <a:rPr lang="he-IL" dirty="0"/>
            </a:br>
            <a:endParaRPr lang="en-US" dirty="0"/>
          </a:p>
        </p:txBody>
      </p:sp>
      <p:sp>
        <p:nvSpPr>
          <p:cNvPr id="4" name="Slide Number Placeholder 3"/>
          <p:cNvSpPr>
            <a:spLocks noGrp="1"/>
          </p:cNvSpPr>
          <p:nvPr>
            <p:ph type="sldNum" sz="quarter" idx="10"/>
          </p:nvPr>
        </p:nvSpPr>
        <p:spPr/>
        <p:txBody>
          <a:bodyPr/>
          <a:lstStyle/>
          <a:p>
            <a:fld id="{E6F946F4-04AA-4C70-BD2A-D2265F25B06F}" type="slidenum">
              <a:rPr lang="he-IL" smtClean="0"/>
              <a:t>3</a:t>
            </a:fld>
            <a:endParaRPr lang="he-IL"/>
          </a:p>
        </p:txBody>
      </p:sp>
    </p:spTree>
    <p:extLst>
      <p:ext uri="{BB962C8B-B14F-4D97-AF65-F5344CB8AC3E}">
        <p14:creationId xmlns:p14="http://schemas.microsoft.com/office/powerpoint/2010/main" val="2020615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e-IL" dirty="0"/>
              <a:t>שקף</a:t>
            </a:r>
            <a:r>
              <a:rPr lang="he-IL" baseline="0" dirty="0"/>
              <a:t> תשובה</a:t>
            </a:r>
            <a:endParaRPr lang="en-US" dirty="0"/>
          </a:p>
          <a:p>
            <a:endParaRPr lang="en-US" dirty="0"/>
          </a:p>
        </p:txBody>
      </p:sp>
      <p:sp>
        <p:nvSpPr>
          <p:cNvPr id="4" name="Slide Number Placeholder 3"/>
          <p:cNvSpPr>
            <a:spLocks noGrp="1"/>
          </p:cNvSpPr>
          <p:nvPr>
            <p:ph type="sldNum" sz="quarter" idx="10"/>
          </p:nvPr>
        </p:nvSpPr>
        <p:spPr/>
        <p:txBody>
          <a:bodyPr/>
          <a:lstStyle/>
          <a:p>
            <a:fld id="{6E7EDDB9-7DE7-49F0-B7EA-C1B1B1F5E3E2}" type="slidenum">
              <a:rPr lang="en-US" smtClean="0"/>
              <a:t>33</a:t>
            </a:fld>
            <a:endParaRPr lang="en-US"/>
          </a:p>
        </p:txBody>
      </p:sp>
    </p:spTree>
    <p:extLst>
      <p:ext uri="{BB962C8B-B14F-4D97-AF65-F5344CB8AC3E}">
        <p14:creationId xmlns:p14="http://schemas.microsoft.com/office/powerpoint/2010/main" val="2282037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בקשו מהתלמידים למצוא היכן בדיאגרמה נמצא ההיגד</a:t>
            </a:r>
            <a:endParaRPr lang="en-US" dirty="0"/>
          </a:p>
        </p:txBody>
      </p:sp>
      <p:sp>
        <p:nvSpPr>
          <p:cNvPr id="4" name="Slide Number Placeholder 3"/>
          <p:cNvSpPr>
            <a:spLocks noGrp="1"/>
          </p:cNvSpPr>
          <p:nvPr>
            <p:ph type="sldNum" sz="quarter" idx="10"/>
          </p:nvPr>
        </p:nvSpPr>
        <p:spPr/>
        <p:txBody>
          <a:bodyPr/>
          <a:lstStyle/>
          <a:p>
            <a:fld id="{6E7EDDB9-7DE7-49F0-B7EA-C1B1B1F5E3E2}" type="slidenum">
              <a:rPr lang="en-US" smtClean="0"/>
              <a:t>34</a:t>
            </a:fld>
            <a:endParaRPr lang="en-US"/>
          </a:p>
        </p:txBody>
      </p:sp>
    </p:spTree>
    <p:extLst>
      <p:ext uri="{BB962C8B-B14F-4D97-AF65-F5344CB8AC3E}">
        <p14:creationId xmlns:p14="http://schemas.microsoft.com/office/powerpoint/2010/main" val="3256160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שקף תשובה. הדגישו לתלמידים:</a:t>
            </a:r>
            <a:r>
              <a:rPr lang="en-US" dirty="0"/>
              <a:t> </a:t>
            </a:r>
            <a:r>
              <a:rPr lang="he-IL" dirty="0"/>
              <a:t>לשם כך נדרש שינוי והבנה בשלטון ובחרה</a:t>
            </a:r>
            <a:r>
              <a:rPr lang="he-IL" baseline="0" dirty="0"/>
              <a:t> על חשיבות המעבר לכלכלה מעגלית</a:t>
            </a:r>
            <a:endParaRPr lang="en-US" dirty="0"/>
          </a:p>
        </p:txBody>
      </p:sp>
      <p:sp>
        <p:nvSpPr>
          <p:cNvPr id="4" name="Slide Number Placeholder 3"/>
          <p:cNvSpPr>
            <a:spLocks noGrp="1"/>
          </p:cNvSpPr>
          <p:nvPr>
            <p:ph type="sldNum" sz="quarter" idx="10"/>
          </p:nvPr>
        </p:nvSpPr>
        <p:spPr/>
        <p:txBody>
          <a:bodyPr/>
          <a:lstStyle/>
          <a:p>
            <a:fld id="{6E7EDDB9-7DE7-49F0-B7EA-C1B1B1F5E3E2}" type="slidenum">
              <a:rPr lang="en-US" smtClean="0"/>
              <a:t>35</a:t>
            </a:fld>
            <a:endParaRPr lang="en-US" dirty="0"/>
          </a:p>
        </p:txBody>
      </p:sp>
    </p:spTree>
    <p:extLst>
      <p:ext uri="{BB962C8B-B14F-4D97-AF65-F5344CB8AC3E}">
        <p14:creationId xmlns:p14="http://schemas.microsoft.com/office/powerpoint/2010/main" val="3345084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הציגו</a:t>
            </a:r>
            <a:r>
              <a:rPr lang="he-IL" baseline="0" dirty="0"/>
              <a:t> שוב את שלבי מחזור החיים של המוצר מה"עריסה" ועד ה"קבר", הציגו את כניסת האנרגיה בכל שלב, ואת השלכת הפסולת בכל שלב. הציגו את האפשרויות של שימוש מחדש, מיחזור, וכלכלה מעגלית. שאלו את השאלה המוצגת לדיון. </a:t>
            </a:r>
            <a:endParaRPr lang="en-US" dirty="0"/>
          </a:p>
        </p:txBody>
      </p:sp>
      <p:sp>
        <p:nvSpPr>
          <p:cNvPr id="4" name="Slide Number Placeholder 3"/>
          <p:cNvSpPr>
            <a:spLocks noGrp="1"/>
          </p:cNvSpPr>
          <p:nvPr>
            <p:ph type="sldNum" sz="quarter" idx="10"/>
          </p:nvPr>
        </p:nvSpPr>
        <p:spPr/>
        <p:txBody>
          <a:bodyPr/>
          <a:lstStyle/>
          <a:p>
            <a:fld id="{6E7EDDB9-7DE7-49F0-B7EA-C1B1B1F5E3E2}" type="slidenum">
              <a:rPr lang="en-US" smtClean="0"/>
              <a:t>36</a:t>
            </a:fld>
            <a:endParaRPr lang="en-US" dirty="0"/>
          </a:p>
        </p:txBody>
      </p:sp>
    </p:spTree>
    <p:extLst>
      <p:ext uri="{BB962C8B-B14F-4D97-AF65-F5344CB8AC3E}">
        <p14:creationId xmlns:p14="http://schemas.microsoft.com/office/powerpoint/2010/main" val="2485962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100" b="0" i="0" u="none" strike="noStrike" kern="1200" dirty="0">
                <a:solidFill>
                  <a:schemeClr val="tx1"/>
                </a:solidFill>
                <a:effectLst/>
                <a:latin typeface="+mn-lt"/>
                <a:ea typeface="+mn-ea"/>
                <a:cs typeface="+mn-cs"/>
              </a:rPr>
              <a:t>הערה: ניתן להניח שמרבית התלמידים יבחרו במחיר כשיקול לבחירת הנורה ואולי אף עיצוב הנורה. </a:t>
            </a:r>
            <a:endParaRPr lang="he-IL" sz="1100" b="0" dirty="0">
              <a:effectLst/>
            </a:endParaRPr>
          </a:p>
          <a:p>
            <a:pPr algn="r"/>
            <a:r>
              <a:rPr lang="he-IL" sz="1100" dirty="0"/>
              <a:t/>
            </a:r>
            <a:br>
              <a:rPr lang="he-IL" sz="1100" dirty="0"/>
            </a:br>
            <a:r>
              <a:rPr lang="he-IL" sz="1100" dirty="0"/>
              <a:t>האור יפתח יידלק בכל החדרים.</a:t>
            </a:r>
          </a:p>
          <a:p>
            <a:pPr algn="r"/>
            <a:r>
              <a:rPr lang="he-IL" sz="1100" dirty="0"/>
              <a:t>במקביל בתחתית המסך המונה יתחיל לספור </a:t>
            </a:r>
            <a:r>
              <a:rPr lang="he-IL" sz="1100" dirty="0" err="1"/>
              <a:t>קוט"ש</a:t>
            </a:r>
            <a:r>
              <a:rPr lang="he-IL" sz="1100" dirty="0"/>
              <a:t> – יחידת האנרגיה שחברת החשמל מודדת. </a:t>
            </a:r>
          </a:p>
          <a:p>
            <a:pPr algn="r"/>
            <a:r>
              <a:rPr lang="he-IL" sz="1100" dirty="0"/>
              <a:t>בהתאם </a:t>
            </a:r>
            <a:r>
              <a:rPr lang="he-IL" sz="1100" dirty="0" err="1"/>
              <a:t>לקוט"ש</a:t>
            </a:r>
            <a:r>
              <a:rPr lang="he-IL" sz="1100" dirty="0"/>
              <a:t> אנו משלמים על צריכת חשמל שלנו.</a:t>
            </a:r>
          </a:p>
          <a:p>
            <a:endParaRPr lang="en-US" dirty="0"/>
          </a:p>
        </p:txBody>
      </p:sp>
      <p:sp>
        <p:nvSpPr>
          <p:cNvPr id="4" name="Slide Number Placeholder 3"/>
          <p:cNvSpPr>
            <a:spLocks noGrp="1"/>
          </p:cNvSpPr>
          <p:nvPr>
            <p:ph type="sldNum" sz="quarter" idx="10"/>
          </p:nvPr>
        </p:nvSpPr>
        <p:spPr/>
        <p:txBody>
          <a:bodyPr/>
          <a:lstStyle/>
          <a:p>
            <a:fld id="{E6F946F4-04AA-4C70-BD2A-D2265F25B06F}" type="slidenum">
              <a:rPr lang="he-IL" smtClean="0"/>
              <a:t>4</a:t>
            </a:fld>
            <a:endParaRPr lang="he-IL"/>
          </a:p>
        </p:txBody>
      </p:sp>
    </p:spTree>
    <p:extLst>
      <p:ext uri="{BB962C8B-B14F-4D97-AF65-F5344CB8AC3E}">
        <p14:creationId xmlns:p14="http://schemas.microsoft.com/office/powerpoint/2010/main" val="2523245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F946F4-04AA-4C70-BD2A-D2265F25B06F}" type="slidenum">
              <a:rPr lang="he-IL" smtClean="0"/>
              <a:t>5</a:t>
            </a:fld>
            <a:endParaRPr lang="he-IL"/>
          </a:p>
        </p:txBody>
      </p:sp>
    </p:spTree>
    <p:extLst>
      <p:ext uri="{BB962C8B-B14F-4D97-AF65-F5344CB8AC3E}">
        <p14:creationId xmlns:p14="http://schemas.microsoft.com/office/powerpoint/2010/main" val="325461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F946F4-04AA-4C70-BD2A-D2265F25B06F}" type="slidenum">
              <a:rPr lang="he-IL" smtClean="0"/>
              <a:t>6</a:t>
            </a:fld>
            <a:endParaRPr lang="he-IL"/>
          </a:p>
        </p:txBody>
      </p:sp>
    </p:spTree>
    <p:extLst>
      <p:ext uri="{BB962C8B-B14F-4D97-AF65-F5344CB8AC3E}">
        <p14:creationId xmlns:p14="http://schemas.microsoft.com/office/powerpoint/2010/main" val="185123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F946F4-04AA-4C70-BD2A-D2265F25B06F}" type="slidenum">
              <a:rPr lang="he-IL" smtClean="0"/>
              <a:t>7</a:t>
            </a:fld>
            <a:endParaRPr lang="he-IL"/>
          </a:p>
        </p:txBody>
      </p:sp>
    </p:spTree>
    <p:extLst>
      <p:ext uri="{BB962C8B-B14F-4D97-AF65-F5344CB8AC3E}">
        <p14:creationId xmlns:p14="http://schemas.microsoft.com/office/powerpoint/2010/main" val="97241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F946F4-04AA-4C70-BD2A-D2265F25B06F}" type="slidenum">
              <a:rPr lang="he-IL" smtClean="0"/>
              <a:t>8</a:t>
            </a:fld>
            <a:endParaRPr lang="he-IL"/>
          </a:p>
        </p:txBody>
      </p:sp>
    </p:spTree>
    <p:extLst>
      <p:ext uri="{BB962C8B-B14F-4D97-AF65-F5344CB8AC3E}">
        <p14:creationId xmlns:p14="http://schemas.microsoft.com/office/powerpoint/2010/main" val="2477996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he-IL" sz="1200" b="0" i="0" u="none" strike="noStrike" kern="1200" dirty="0">
                <a:solidFill>
                  <a:schemeClr val="tx1"/>
                </a:solidFill>
                <a:effectLst/>
                <a:latin typeface="+mn-lt"/>
                <a:ea typeface="+mn-ea"/>
                <a:cs typeface="+mn-cs"/>
              </a:rPr>
              <a:t>את הסקר ניתן ליצור מראש ב </a:t>
            </a:r>
            <a:r>
              <a:rPr lang="en-US" sz="1200" b="0" i="0" u="none" strike="noStrike" kern="1200" dirty="0">
                <a:solidFill>
                  <a:schemeClr val="tx1"/>
                </a:solidFill>
                <a:effectLst/>
                <a:latin typeface="+mn-lt"/>
                <a:ea typeface="+mn-ea"/>
                <a:cs typeface="+mn-cs"/>
              </a:rPr>
              <a:t> google forms </a:t>
            </a:r>
            <a:r>
              <a:rPr lang="he-IL" sz="1200" b="0" i="0" u="none" strike="noStrike" kern="1200" dirty="0">
                <a:solidFill>
                  <a:schemeClr val="tx1"/>
                </a:solidFill>
                <a:effectLst/>
                <a:latin typeface="+mn-lt"/>
                <a:ea typeface="+mn-ea"/>
                <a:cs typeface="+mn-cs"/>
              </a:rPr>
              <a:t>או ב </a:t>
            </a:r>
            <a:r>
              <a:rPr lang="en-US" sz="1200" b="0" i="0" u="none" strike="noStrike" kern="1200" dirty="0" err="1">
                <a:solidFill>
                  <a:schemeClr val="tx1"/>
                </a:solidFill>
                <a:effectLst/>
                <a:latin typeface="+mn-lt"/>
                <a:ea typeface="+mn-ea"/>
                <a:cs typeface="+mn-cs"/>
              </a:rPr>
              <a:t>kahoot</a:t>
            </a:r>
            <a:r>
              <a:rPr lang="en-US" sz="1200" b="0" i="0" u="none" strike="noStrike" kern="1200" dirty="0">
                <a:solidFill>
                  <a:schemeClr val="tx1"/>
                </a:solidFill>
                <a:effectLst/>
                <a:latin typeface="+mn-lt"/>
                <a:ea typeface="+mn-ea"/>
                <a:cs typeface="+mn-cs"/>
              </a:rPr>
              <a:t>  </a:t>
            </a:r>
            <a:r>
              <a:rPr lang="he-IL" sz="1200" b="0" i="0" u="none" strike="noStrike" kern="1200" dirty="0">
                <a:solidFill>
                  <a:schemeClr val="tx1"/>
                </a:solidFill>
                <a:effectLst/>
                <a:latin typeface="+mn-lt"/>
                <a:ea typeface="+mn-ea"/>
                <a:cs typeface="+mn-cs"/>
              </a:rPr>
              <a:t> או לחלופין לקיים הצבעה בכיתה/בזום. </a:t>
            </a:r>
            <a:r>
              <a:rPr lang="he-IL" dirty="0"/>
              <a:t/>
            </a:r>
            <a:br>
              <a:rPr lang="he-IL" dirty="0"/>
            </a:br>
            <a:r>
              <a:rPr lang="he-IL" dirty="0"/>
              <a:t>ניתן להפנות</a:t>
            </a:r>
            <a:r>
              <a:rPr lang="he-IL" baseline="0" dirty="0"/>
              <a:t> את תשומת ליבם של התלמידים ש</a:t>
            </a:r>
            <a:r>
              <a:rPr lang="he-IL" sz="1200" dirty="0"/>
              <a:t>באמצעות הסקר/הצבעה אנו נחשפים </a:t>
            </a:r>
            <a:r>
              <a:rPr lang="he-IL" sz="1200" b="1" dirty="0"/>
              <a:t>לדעות</a:t>
            </a:r>
            <a:r>
              <a:rPr lang="he-IL" sz="1200" dirty="0"/>
              <a:t> ול</a:t>
            </a:r>
            <a:r>
              <a:rPr lang="he-IL" sz="1200" b="1" dirty="0"/>
              <a:t>עמדות</a:t>
            </a:r>
            <a:r>
              <a:rPr lang="he-IL" sz="1200" dirty="0"/>
              <a:t> של אחרים. תהליך זה עוזר לנו בגיבוש עמדה בנושא כלשהו. </a:t>
            </a:r>
          </a:p>
          <a:p>
            <a:pPr rtl="1"/>
            <a:endParaRPr lang="en-US" dirty="0"/>
          </a:p>
        </p:txBody>
      </p:sp>
      <p:sp>
        <p:nvSpPr>
          <p:cNvPr id="4" name="Slide Number Placeholder 3"/>
          <p:cNvSpPr>
            <a:spLocks noGrp="1"/>
          </p:cNvSpPr>
          <p:nvPr>
            <p:ph type="sldNum" sz="quarter" idx="10"/>
          </p:nvPr>
        </p:nvSpPr>
        <p:spPr/>
        <p:txBody>
          <a:bodyPr/>
          <a:lstStyle/>
          <a:p>
            <a:fld id="{E6F946F4-04AA-4C70-BD2A-D2265F25B06F}" type="slidenum">
              <a:rPr lang="he-IL" smtClean="0"/>
              <a:t>16</a:t>
            </a:fld>
            <a:endParaRPr lang="he-IL"/>
          </a:p>
        </p:txBody>
      </p:sp>
    </p:spTree>
    <p:extLst>
      <p:ext uri="{BB962C8B-B14F-4D97-AF65-F5344CB8AC3E}">
        <p14:creationId xmlns:p14="http://schemas.microsoft.com/office/powerpoint/2010/main" val="373483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he-IL" sz="1200" b="0" i="0" u="none" strike="noStrike" kern="1200" dirty="0">
                <a:solidFill>
                  <a:schemeClr val="tx1"/>
                </a:solidFill>
                <a:effectLst/>
                <a:latin typeface="+mn-lt"/>
                <a:ea typeface="+mn-ea"/>
                <a:cs typeface="+mn-cs"/>
              </a:rPr>
              <a:t>את הסקר ניתן ליצור מראש ב </a:t>
            </a:r>
            <a:r>
              <a:rPr lang="en-US" sz="1200" b="0" i="0" u="none" strike="noStrike" kern="1200" dirty="0">
                <a:solidFill>
                  <a:schemeClr val="tx1"/>
                </a:solidFill>
                <a:effectLst/>
                <a:latin typeface="+mn-lt"/>
                <a:ea typeface="+mn-ea"/>
                <a:cs typeface="+mn-cs"/>
              </a:rPr>
              <a:t> google forms </a:t>
            </a:r>
            <a:r>
              <a:rPr lang="he-IL" sz="1200" b="0" i="0" u="none" strike="noStrike" kern="1200" dirty="0">
                <a:solidFill>
                  <a:schemeClr val="tx1"/>
                </a:solidFill>
                <a:effectLst/>
                <a:latin typeface="+mn-lt"/>
                <a:ea typeface="+mn-ea"/>
                <a:cs typeface="+mn-cs"/>
              </a:rPr>
              <a:t>או ב </a:t>
            </a:r>
            <a:r>
              <a:rPr lang="en-US" sz="1200" b="0" i="0" u="none" strike="noStrike" kern="1200" dirty="0" err="1">
                <a:solidFill>
                  <a:schemeClr val="tx1"/>
                </a:solidFill>
                <a:effectLst/>
                <a:latin typeface="+mn-lt"/>
                <a:ea typeface="+mn-ea"/>
                <a:cs typeface="+mn-cs"/>
              </a:rPr>
              <a:t>kahoot</a:t>
            </a:r>
            <a:r>
              <a:rPr lang="en-US" sz="1200" b="0" i="0" u="none" strike="noStrike" kern="1200" dirty="0">
                <a:solidFill>
                  <a:schemeClr val="tx1"/>
                </a:solidFill>
                <a:effectLst/>
                <a:latin typeface="+mn-lt"/>
                <a:ea typeface="+mn-ea"/>
                <a:cs typeface="+mn-cs"/>
              </a:rPr>
              <a:t>  </a:t>
            </a:r>
            <a:r>
              <a:rPr lang="he-IL" sz="1200" b="0" i="0" u="none" strike="noStrike" kern="1200" dirty="0">
                <a:solidFill>
                  <a:schemeClr val="tx1"/>
                </a:solidFill>
                <a:effectLst/>
                <a:latin typeface="+mn-lt"/>
                <a:ea typeface="+mn-ea"/>
                <a:cs typeface="+mn-cs"/>
              </a:rPr>
              <a:t> או לחלופין לקיים הצבעה בכיתה/בזום. </a:t>
            </a:r>
            <a:r>
              <a:rPr lang="he-IL" dirty="0"/>
              <a:t/>
            </a:r>
            <a:br>
              <a:rPr lang="he-IL" dirty="0"/>
            </a:br>
            <a:endParaRPr lang="en-US" dirty="0"/>
          </a:p>
        </p:txBody>
      </p:sp>
      <p:sp>
        <p:nvSpPr>
          <p:cNvPr id="4" name="Slide Number Placeholder 3"/>
          <p:cNvSpPr>
            <a:spLocks noGrp="1"/>
          </p:cNvSpPr>
          <p:nvPr>
            <p:ph type="sldNum" sz="quarter" idx="10"/>
          </p:nvPr>
        </p:nvSpPr>
        <p:spPr/>
        <p:txBody>
          <a:bodyPr/>
          <a:lstStyle/>
          <a:p>
            <a:fld id="{E6F946F4-04AA-4C70-BD2A-D2265F25B06F}" type="slidenum">
              <a:rPr lang="he-IL" smtClean="0"/>
              <a:t>17</a:t>
            </a:fld>
            <a:endParaRPr lang="he-IL"/>
          </a:p>
        </p:txBody>
      </p:sp>
    </p:spTree>
    <p:extLst>
      <p:ext uri="{BB962C8B-B14F-4D97-AF65-F5344CB8AC3E}">
        <p14:creationId xmlns:p14="http://schemas.microsoft.com/office/powerpoint/2010/main" val="1600735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7" name="מלבן 16"/>
          <p:cNvSpPr/>
          <p:nvPr userDrawn="1"/>
        </p:nvSpPr>
        <p:spPr>
          <a:xfrm>
            <a:off x="0" y="-5289"/>
            <a:ext cx="1958901" cy="5854820"/>
          </a:xfrm>
          <a:prstGeom prst="rect">
            <a:avLst/>
          </a:prstGeom>
          <a:solidFill>
            <a:srgbClr val="91A9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1" name="תמונה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9239" r="12141"/>
          <a:stretch/>
        </p:blipFill>
        <p:spPr>
          <a:xfrm>
            <a:off x="236538" y="-43535"/>
            <a:ext cx="2685119" cy="5869592"/>
          </a:xfrm>
          <a:prstGeom prst="rect">
            <a:avLst/>
          </a:prstGeom>
          <a:effectLst>
            <a:outerShdw blurRad="50800" dist="25400" dir="11280000" algn="ctr" rotWithShape="0">
              <a:srgbClr val="4F4E4E">
                <a:alpha val="79000"/>
              </a:srgbClr>
            </a:outerShdw>
          </a:effectLst>
        </p:spPr>
      </p:pic>
      <p:sp>
        <p:nvSpPr>
          <p:cNvPr id="7" name="מלבן 6"/>
          <p:cNvSpPr/>
          <p:nvPr userDrawn="1"/>
        </p:nvSpPr>
        <p:spPr>
          <a:xfrm>
            <a:off x="2302329" y="-5289"/>
            <a:ext cx="1983921" cy="5854820"/>
          </a:xfrm>
          <a:prstGeom prst="rect">
            <a:avLst/>
          </a:prstGeom>
          <a:solidFill>
            <a:srgbClr val="217F2C"/>
          </a:solidFill>
          <a:ln>
            <a:noFill/>
          </a:ln>
          <a:effectLst>
            <a:outerShdw blurRad="50800" dist="25400" dir="10980000" algn="ctr" rotWithShape="0">
              <a:srgbClr val="4F4E4E"/>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userDrawn="1"/>
        </p:nvSpPr>
        <p:spPr>
          <a:xfrm>
            <a:off x="2595715" y="-8054"/>
            <a:ext cx="6548285" cy="5857585"/>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מלבן 11"/>
          <p:cNvSpPr/>
          <p:nvPr userDrawn="1"/>
        </p:nvSpPr>
        <p:spPr>
          <a:xfrm>
            <a:off x="0" y="5828821"/>
            <a:ext cx="9144000" cy="1029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תמונה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3860" y="6332877"/>
            <a:ext cx="990597" cy="374596"/>
          </a:xfrm>
          <a:prstGeom prst="rect">
            <a:avLst/>
          </a:prstGeom>
        </p:spPr>
      </p:pic>
      <p:sp>
        <p:nvSpPr>
          <p:cNvPr id="4" name="Date Placeholder 3"/>
          <p:cNvSpPr>
            <a:spLocks noGrp="1"/>
          </p:cNvSpPr>
          <p:nvPr>
            <p:ph type="dt" sz="half" idx="10"/>
          </p:nvPr>
        </p:nvSpPr>
        <p:spPr/>
        <p:txBody>
          <a:bodyPr/>
          <a:lstStyle/>
          <a:p>
            <a:fld id="{9D7805C2-AB8F-440E-B1A8-199C10683B58}" type="datetimeFigureOut">
              <a:rPr lang="en-US" smtClean="0"/>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D0D91-09EA-40E9-8076-8E6E45055CED}" type="slidenum">
              <a:rPr lang="en-US" smtClean="0"/>
              <a:t>‹#›</a:t>
            </a:fld>
            <a:endParaRPr lang="en-US" dirty="0"/>
          </a:p>
        </p:txBody>
      </p:sp>
      <p:sp>
        <p:nvSpPr>
          <p:cNvPr id="2" name="Title 1"/>
          <p:cNvSpPr>
            <a:spLocks noGrp="1"/>
          </p:cNvSpPr>
          <p:nvPr>
            <p:ph type="ctrTitle"/>
          </p:nvPr>
        </p:nvSpPr>
        <p:spPr>
          <a:xfrm>
            <a:off x="2995765" y="1370165"/>
            <a:ext cx="5519585" cy="1742997"/>
          </a:xfrm>
        </p:spPr>
        <p:txBody>
          <a:bodyPr anchor="ctr">
            <a:normAutofit/>
          </a:bodyPr>
          <a:lstStyle>
            <a:lvl1pPr algn="r" rtl="0">
              <a:defRPr sz="4500" b="1">
                <a:solidFill>
                  <a:srgbClr val="282828"/>
                </a:solidFill>
              </a:defRPr>
            </a:lvl1pPr>
          </a:lstStyle>
          <a:p>
            <a:r>
              <a:rPr lang="he-IL" dirty="0"/>
              <a:t>לחץ כדי לערוך סגנון כותרת של תבנית בסיס</a:t>
            </a:r>
            <a:endParaRPr lang="en-US" dirty="0"/>
          </a:p>
        </p:txBody>
      </p:sp>
      <p:sp>
        <p:nvSpPr>
          <p:cNvPr id="3" name="Subtitle 2"/>
          <p:cNvSpPr>
            <a:spLocks noGrp="1"/>
          </p:cNvSpPr>
          <p:nvPr>
            <p:ph type="subTitle" idx="1"/>
          </p:nvPr>
        </p:nvSpPr>
        <p:spPr>
          <a:xfrm>
            <a:off x="2995765" y="3121863"/>
            <a:ext cx="5519585" cy="1655762"/>
          </a:xfrm>
        </p:spPr>
        <p:txBody>
          <a:bodyPr/>
          <a:lstStyle>
            <a:lvl1pPr marL="0" indent="0" algn="r" rtl="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כדי לערוך סגנון כותרת משנה של תבנית בסיס</a:t>
            </a:r>
            <a:endParaRPr lang="en-US" dirty="0"/>
          </a:p>
        </p:txBody>
      </p:sp>
      <p:pic>
        <p:nvPicPr>
          <p:cNvPr id="21" name="תמונה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5410" y="5945698"/>
            <a:ext cx="1109940" cy="858862"/>
          </a:xfrm>
          <a:prstGeom prst="rect">
            <a:avLst/>
          </a:prstGeom>
        </p:spPr>
      </p:pic>
      <p:pic>
        <p:nvPicPr>
          <p:cNvPr id="26" name="תמונה 25"/>
          <p:cNvPicPr>
            <a:picLocks noChangeAspect="1"/>
          </p:cNvPicPr>
          <p:nvPr userDrawn="1"/>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4183" t="10748" r="20613" b="28772"/>
          <a:stretch/>
        </p:blipFill>
        <p:spPr>
          <a:xfrm>
            <a:off x="557034" y="6235387"/>
            <a:ext cx="685675" cy="486089"/>
          </a:xfrm>
          <a:prstGeom prst="rect">
            <a:avLst/>
          </a:prstGeom>
        </p:spPr>
      </p:pic>
    </p:spTree>
    <p:extLst>
      <p:ext uri="{BB962C8B-B14F-4D97-AF65-F5344CB8AC3E}">
        <p14:creationId xmlns:p14="http://schemas.microsoft.com/office/powerpoint/2010/main" val="344233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D7805C2-AB8F-440E-B1A8-199C10683B58}" type="datetimeFigureOut">
              <a:rPr lang="en-US" smtClean="0"/>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D0D91-09EA-40E9-8076-8E6E45055CED}" type="slidenum">
              <a:rPr lang="en-US" smtClean="0"/>
              <a:t>‹#›</a:t>
            </a:fld>
            <a:endParaRPr lang="en-US" dirty="0"/>
          </a:p>
        </p:txBody>
      </p:sp>
    </p:spTree>
    <p:extLst>
      <p:ext uri="{BB962C8B-B14F-4D97-AF65-F5344CB8AC3E}">
        <p14:creationId xmlns:p14="http://schemas.microsoft.com/office/powerpoint/2010/main" val="107369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D7805C2-AB8F-440E-B1A8-199C10683B58}" type="datetimeFigureOut">
              <a:rPr lang="en-US" smtClean="0"/>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D0D91-09EA-40E9-8076-8E6E45055CED}" type="slidenum">
              <a:rPr lang="en-US" smtClean="0"/>
              <a:t>‹#›</a:t>
            </a:fld>
            <a:endParaRPr lang="en-US" dirty="0"/>
          </a:p>
        </p:txBody>
      </p:sp>
    </p:spTree>
    <p:extLst>
      <p:ext uri="{BB962C8B-B14F-4D97-AF65-F5344CB8AC3E}">
        <p14:creationId xmlns:p14="http://schemas.microsoft.com/office/powerpoint/2010/main" val="427113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lvl1pPr>
              <a:defRPr sz="3500" b="1"/>
            </a:lvl1pPr>
          </a:lstStyle>
          <a:p>
            <a:r>
              <a:rPr lang="he-IL" dirty="0"/>
              <a:t>לחץ כדי לערוך סגנון כותרת של תבנית בסיס</a:t>
            </a:r>
            <a:endParaRPr lang="en-US" dirty="0"/>
          </a:p>
        </p:txBody>
      </p:sp>
      <p:sp>
        <p:nvSpPr>
          <p:cNvPr id="3" name="Content Placeholder 2"/>
          <p:cNvSpPr>
            <a:spLocks noGrp="1"/>
          </p:cNvSpPr>
          <p:nvPr>
            <p:ph idx="1"/>
          </p:nvPr>
        </p:nvSpPr>
        <p:spPr>
          <a:xfrm>
            <a:off x="628650" y="1460498"/>
            <a:ext cx="7886700" cy="3966907"/>
          </a:xfrm>
        </p:spPr>
        <p:txBody>
          <a:bodyPr/>
          <a:lstStyle>
            <a:lvl1pPr>
              <a:buClr>
                <a:srgbClr val="74972C"/>
              </a:buClr>
              <a:defRPr/>
            </a:lvl1pPr>
            <a:lvl2pPr>
              <a:buClr>
                <a:srgbClr val="74972C"/>
              </a:buClr>
              <a:defRPr/>
            </a:lvl2pPr>
            <a:lvl3pPr>
              <a:buClr>
                <a:srgbClr val="74972C"/>
              </a:buClr>
              <a:defRPr/>
            </a:lvl3pPr>
            <a:lvl4pPr>
              <a:buClr>
                <a:srgbClr val="74972C"/>
              </a:buClr>
              <a:defRPr/>
            </a:lvl4pPr>
            <a:lvl5pPr>
              <a:buClr>
                <a:srgbClr val="74972C"/>
              </a:buClr>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10"/>
          </p:nvPr>
        </p:nvSpPr>
        <p:spPr/>
        <p:txBody>
          <a:bodyPr/>
          <a:lstStyle/>
          <a:p>
            <a:fld id="{9D7805C2-AB8F-440E-B1A8-199C10683B58}" type="datetimeFigureOut">
              <a:rPr lang="en-US" smtClean="0"/>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D0D91-09EA-40E9-8076-8E6E45055CED}" type="slidenum">
              <a:rPr lang="en-US" smtClean="0"/>
              <a:t>‹#›</a:t>
            </a:fld>
            <a:endParaRPr lang="en-US" dirty="0"/>
          </a:p>
        </p:txBody>
      </p:sp>
    </p:spTree>
    <p:extLst>
      <p:ext uri="{BB962C8B-B14F-4D97-AF65-F5344CB8AC3E}">
        <p14:creationId xmlns:p14="http://schemas.microsoft.com/office/powerpoint/2010/main" val="148234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9D7805C2-AB8F-440E-B1A8-199C10683B58}" type="datetimeFigureOut">
              <a:rPr lang="en-US" smtClean="0"/>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D0D91-09EA-40E9-8076-8E6E45055CED}" type="slidenum">
              <a:rPr lang="en-US" smtClean="0"/>
              <a:t>‹#›</a:t>
            </a:fld>
            <a:endParaRPr lang="en-US" dirty="0"/>
          </a:p>
        </p:txBody>
      </p:sp>
    </p:spTree>
    <p:extLst>
      <p:ext uri="{BB962C8B-B14F-4D97-AF65-F5344CB8AC3E}">
        <p14:creationId xmlns:p14="http://schemas.microsoft.com/office/powerpoint/2010/main" val="24965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9D7805C2-AB8F-440E-B1A8-199C10683B58}" type="datetimeFigureOut">
              <a:rPr lang="en-US" smtClean="0"/>
              <a:t>7/28/2021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D0D91-09EA-40E9-8076-8E6E45055CED}" type="slidenum">
              <a:rPr lang="en-US" smtClean="0"/>
              <a:t>‹#›</a:t>
            </a:fld>
            <a:endParaRPr lang="en-US" dirty="0"/>
          </a:p>
        </p:txBody>
      </p:sp>
    </p:spTree>
    <p:extLst>
      <p:ext uri="{BB962C8B-B14F-4D97-AF65-F5344CB8AC3E}">
        <p14:creationId xmlns:p14="http://schemas.microsoft.com/office/powerpoint/2010/main" val="170888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9D7805C2-AB8F-440E-B1A8-199C10683B58}" type="datetimeFigureOut">
              <a:rPr lang="en-US" smtClean="0"/>
              <a:t>7/28/2021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D0D91-09EA-40E9-8076-8E6E45055CED}" type="slidenum">
              <a:rPr lang="en-US" smtClean="0"/>
              <a:t>‹#›</a:t>
            </a:fld>
            <a:endParaRPr lang="en-US" dirty="0"/>
          </a:p>
        </p:txBody>
      </p:sp>
    </p:spTree>
    <p:extLst>
      <p:ext uri="{BB962C8B-B14F-4D97-AF65-F5344CB8AC3E}">
        <p14:creationId xmlns:p14="http://schemas.microsoft.com/office/powerpoint/2010/main" val="358802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9D7805C2-AB8F-440E-B1A8-199C10683B58}" type="datetimeFigureOut">
              <a:rPr lang="en-US" smtClean="0"/>
              <a:t>7/28/2021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D0D91-09EA-40E9-8076-8E6E45055CED}" type="slidenum">
              <a:rPr lang="en-US" smtClean="0"/>
              <a:t>‹#›</a:t>
            </a:fld>
            <a:endParaRPr lang="en-US" dirty="0"/>
          </a:p>
        </p:txBody>
      </p:sp>
    </p:spTree>
    <p:extLst>
      <p:ext uri="{BB962C8B-B14F-4D97-AF65-F5344CB8AC3E}">
        <p14:creationId xmlns:p14="http://schemas.microsoft.com/office/powerpoint/2010/main" val="751356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805C2-AB8F-440E-B1A8-199C10683B58}" type="datetimeFigureOut">
              <a:rPr lang="en-US" smtClean="0"/>
              <a:t>7/28/2021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D0D91-09EA-40E9-8076-8E6E45055CED}" type="slidenum">
              <a:rPr lang="en-US" smtClean="0"/>
              <a:t>‹#›</a:t>
            </a:fld>
            <a:endParaRPr lang="en-US" dirty="0"/>
          </a:p>
        </p:txBody>
      </p:sp>
      <p:sp>
        <p:nvSpPr>
          <p:cNvPr id="6" name="מלבן 5"/>
          <p:cNvSpPr/>
          <p:nvPr userDrawn="1"/>
        </p:nvSpPr>
        <p:spPr>
          <a:xfrm>
            <a:off x="-114299" y="-28762"/>
            <a:ext cx="655320" cy="5848884"/>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239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9D7805C2-AB8F-440E-B1A8-199C10683B58}" type="datetimeFigureOut">
              <a:rPr lang="en-US" smtClean="0"/>
              <a:t>7/28/2021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D0D91-09EA-40E9-8076-8E6E45055CED}" type="slidenum">
              <a:rPr lang="en-US" smtClean="0"/>
              <a:t>‹#›</a:t>
            </a:fld>
            <a:endParaRPr lang="en-US" dirty="0"/>
          </a:p>
        </p:txBody>
      </p:sp>
    </p:spTree>
    <p:extLst>
      <p:ext uri="{BB962C8B-B14F-4D97-AF65-F5344CB8AC3E}">
        <p14:creationId xmlns:p14="http://schemas.microsoft.com/office/powerpoint/2010/main" val="2542461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9D7805C2-AB8F-440E-B1A8-199C10683B58}" type="datetimeFigureOut">
              <a:rPr lang="en-US" smtClean="0"/>
              <a:t>7/28/2021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D0D91-09EA-40E9-8076-8E6E45055CED}" type="slidenum">
              <a:rPr lang="en-US" smtClean="0"/>
              <a:t>‹#›</a:t>
            </a:fld>
            <a:endParaRPr lang="en-US" dirty="0"/>
          </a:p>
        </p:txBody>
      </p:sp>
    </p:spTree>
    <p:extLst>
      <p:ext uri="{BB962C8B-B14F-4D97-AF65-F5344CB8AC3E}">
        <p14:creationId xmlns:p14="http://schemas.microsoft.com/office/powerpoint/2010/main" val="68489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0" name="תמונה 59"/>
          <p:cNvPicPr>
            <a:picLocks noChangeAspect="1"/>
          </p:cNvPicPr>
          <p:nvPr userDrawn="1"/>
        </p:nvPicPr>
        <p:blipFill rotWithShape="1">
          <a:blip r:embed="rId13">
            <a:extLst>
              <a:ext uri="{28A0092B-C50C-407E-A947-70E740481C1C}">
                <a14:useLocalDpi xmlns:a14="http://schemas.microsoft.com/office/drawing/2010/main" val="0"/>
              </a:ext>
            </a:extLst>
          </a:blip>
          <a:srcRect l="21829" r="57210"/>
          <a:stretch/>
        </p:blipFill>
        <p:spPr>
          <a:xfrm>
            <a:off x="2151" y="-35581"/>
            <a:ext cx="965200" cy="6259954"/>
          </a:xfrm>
          <a:prstGeom prst="rect">
            <a:avLst/>
          </a:prstGeom>
          <a:effectLst/>
        </p:spPr>
      </p:pic>
      <p:pic>
        <p:nvPicPr>
          <p:cNvPr id="16" name="תמונה 15"/>
          <p:cNvPicPr>
            <a:picLocks noChangeAspect="1"/>
          </p:cNvPicPr>
          <p:nvPr userDrawn="1"/>
        </p:nvPicPr>
        <p:blipFill rotWithShape="1">
          <a:blip r:embed="rId14" cstate="print">
            <a:extLst>
              <a:ext uri="{28A0092B-C50C-407E-A947-70E740481C1C}">
                <a14:useLocalDpi xmlns:a14="http://schemas.microsoft.com/office/drawing/2010/main" val="0"/>
              </a:ext>
            </a:extLst>
          </a:blip>
          <a:srcRect l="42677" r="34475"/>
          <a:stretch/>
        </p:blipFill>
        <p:spPr>
          <a:xfrm>
            <a:off x="-8313" y="-43196"/>
            <a:ext cx="955732" cy="6274390"/>
          </a:xfrm>
          <a:prstGeom prst="rect">
            <a:avLst/>
          </a:prstGeom>
          <a:effectLst/>
        </p:spPr>
      </p:pic>
      <p:sp>
        <p:nvSpPr>
          <p:cNvPr id="41" name="מלבן 40"/>
          <p:cNvSpPr/>
          <p:nvPr userDrawn="1"/>
        </p:nvSpPr>
        <p:spPr>
          <a:xfrm>
            <a:off x="528739" y="-28762"/>
            <a:ext cx="8615261" cy="6259956"/>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22272"/>
            <a:ext cx="7886700" cy="1325563"/>
          </a:xfrm>
          <a:prstGeom prst="rect">
            <a:avLst/>
          </a:prstGeom>
        </p:spPr>
        <p:txBody>
          <a:bodyPr vert="horz" lIns="91440" tIns="45720" rIns="91440" bIns="45720" rtlCol="0" anchor="ctr">
            <a:normAutofit/>
          </a:body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628650" y="1438227"/>
            <a:ext cx="7886700" cy="4004194"/>
          </a:xfrm>
          <a:prstGeom prst="rect">
            <a:avLst/>
          </a:prstGeom>
        </p:spPr>
        <p:txBody>
          <a:bodyPr vert="horz" lIns="91440" tIns="45720" rIns="91440" bIns="45720" rtlCol="0">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805C2-AB8F-440E-B1A8-199C10683B58}" type="datetimeFigureOut">
              <a:rPr lang="en-US" smtClean="0"/>
              <a:t>7/28/2021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0D91-09EA-40E9-8076-8E6E45055CED}" type="slidenum">
              <a:rPr lang="en-US" smtClean="0"/>
              <a:t>‹#›</a:t>
            </a:fld>
            <a:endParaRPr lang="en-US" dirty="0"/>
          </a:p>
        </p:txBody>
      </p:sp>
      <p:pic>
        <p:nvPicPr>
          <p:cNvPr id="8" name="תמונה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253016" y="6309741"/>
            <a:ext cx="1278209" cy="548259"/>
          </a:xfrm>
          <a:prstGeom prst="rect">
            <a:avLst/>
          </a:prstGeom>
        </p:spPr>
      </p:pic>
    </p:spTree>
    <p:extLst>
      <p:ext uri="{BB962C8B-B14F-4D97-AF65-F5344CB8AC3E}">
        <p14:creationId xmlns:p14="http://schemas.microsoft.com/office/powerpoint/2010/main" val="1593308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3500" b="1" kern="1200">
          <a:solidFill>
            <a:srgbClr val="282828"/>
          </a:solidFill>
          <a:latin typeface="+mj-lt"/>
          <a:ea typeface="+mj-ea"/>
          <a:cs typeface="+mj-cs"/>
        </a:defRPr>
      </a:lvl1pPr>
    </p:titleStyle>
    <p:body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rgbClr val="282828"/>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rgbClr val="282828"/>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rgbClr val="282828"/>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rgbClr val="282828"/>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rgbClr val="28282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3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995765" y="2029523"/>
            <a:ext cx="5508897" cy="1076206"/>
          </a:xfrm>
        </p:spPr>
        <p:txBody>
          <a:bodyPr>
            <a:normAutofit fontScale="90000"/>
          </a:bodyPr>
          <a:lstStyle/>
          <a:p>
            <a:r>
              <a:rPr lang="he-IL" dirty="0"/>
              <a:t>למי אכפת מה אני קונה?</a:t>
            </a:r>
            <a:endParaRPr lang="en-US" dirty="0"/>
          </a:p>
        </p:txBody>
      </p:sp>
      <p:sp>
        <p:nvSpPr>
          <p:cNvPr id="5" name="Subtitle 4">
            <a:extLst>
              <a:ext uri="{FF2B5EF4-FFF2-40B4-BE49-F238E27FC236}">
                <a16:creationId xmlns:a16="http://schemas.microsoft.com/office/drawing/2014/main" xmlns="" id="{2D3C07AE-9200-E543-8714-F86F4748C232}"/>
              </a:ext>
            </a:extLst>
          </p:cNvPr>
          <p:cNvSpPr>
            <a:spLocks noGrp="1"/>
          </p:cNvSpPr>
          <p:nvPr>
            <p:ph type="subTitle" idx="1"/>
          </p:nvPr>
        </p:nvSpPr>
        <p:spPr/>
        <p:txBody>
          <a:bodyPr>
            <a:normAutofit/>
          </a:bodyPr>
          <a:lstStyle/>
          <a:p>
            <a:r>
              <a:rPr lang="he-IL" sz="2000" dirty="0"/>
              <a:t>אנחנו צורכים המון! זהו אחד המאפיינים העיקריים של חברת השפע בה אנו חיים. אבל האם אנו שואלים מהן ההשלכות של התנהלות זו על הסביבה?</a:t>
            </a:r>
            <a:endParaRPr lang="aa-ET" sz="2000" dirty="0"/>
          </a:p>
        </p:txBody>
      </p:sp>
    </p:spTree>
    <p:extLst>
      <p:ext uri="{BB962C8B-B14F-4D97-AF65-F5344CB8AC3E}">
        <p14:creationId xmlns:p14="http://schemas.microsoft.com/office/powerpoint/2010/main" val="3227863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e-IL" dirty="0"/>
              <a:t>רגע חושבים</a:t>
            </a:r>
            <a:endParaRPr lang="en-US" dirty="0"/>
          </a:p>
        </p:txBody>
      </p:sp>
      <p:sp>
        <p:nvSpPr>
          <p:cNvPr id="9" name="Content Placeholder 8"/>
          <p:cNvSpPr>
            <a:spLocks noGrp="1"/>
          </p:cNvSpPr>
          <p:nvPr>
            <p:ph sz="half" idx="2"/>
          </p:nvPr>
        </p:nvSpPr>
        <p:spPr>
          <a:xfrm>
            <a:off x="1402080" y="1644097"/>
            <a:ext cx="7341906" cy="3263504"/>
          </a:xfrm>
        </p:spPr>
        <p:txBody>
          <a:bodyPr>
            <a:normAutofit/>
          </a:bodyPr>
          <a:lstStyle/>
          <a:p>
            <a:pPr marL="0" indent="0">
              <a:buNone/>
            </a:pPr>
            <a:endParaRPr lang="he-IL" dirty="0"/>
          </a:p>
          <a:p>
            <a:pPr lvl="1">
              <a:lnSpc>
                <a:spcPct val="150000"/>
              </a:lnSpc>
            </a:pPr>
            <a:r>
              <a:rPr lang="he-IL" dirty="0"/>
              <a:t>האם עלות/מחיר הוא השיקול היחיד?</a:t>
            </a:r>
          </a:p>
          <a:p>
            <a:pPr marL="0" indent="0">
              <a:buNone/>
            </a:pPr>
            <a:r>
              <a:rPr lang="he-IL" dirty="0" smtClean="0"/>
              <a:t>       </a:t>
            </a:r>
            <a:r>
              <a:rPr lang="he-IL" sz="2400" dirty="0" smtClean="0"/>
              <a:t>ישנם </a:t>
            </a:r>
            <a:r>
              <a:rPr lang="he-IL" sz="2400" dirty="0"/>
              <a:t>שיקולים נוספים שרצוי להתחשב בהם</a:t>
            </a:r>
          </a:p>
          <a:p>
            <a:pPr marL="0" indent="0">
              <a:buNone/>
            </a:pPr>
            <a:endParaRPr lang="en-US" dirty="0"/>
          </a:p>
        </p:txBody>
      </p:sp>
      <p:pic>
        <p:nvPicPr>
          <p:cNvPr id="10" name="Picture 4" descr="https://lh4.googleusercontent.com/rY4OKhDnoS584ova1ixLcH46VWQEgxLD-Z5jp0v_twzXLMWMbO7xG53zWYYDhxpRNtpfzbsxXq4E-wge1_JYYKosLg1fFlSQIy0kulu8n1pCa4SQ7FqkAwgw1ywJ59eKw0US49cc"/>
          <p:cNvPicPr>
            <a:picLocks noChangeAspect="1" noChangeArrowheads="1"/>
          </p:cNvPicPr>
          <p:nvPr/>
        </p:nvPicPr>
        <p:blipFill rotWithShape="1">
          <a:blip r:embed="rId2">
            <a:extLst>
              <a:ext uri="{28A0092B-C50C-407E-A947-70E740481C1C}">
                <a14:useLocalDpi xmlns:a14="http://schemas.microsoft.com/office/drawing/2010/main" val="0"/>
              </a:ext>
            </a:extLst>
          </a:blip>
          <a:srcRect l="5716" t="7767" b="1"/>
          <a:stretch/>
        </p:blipFill>
        <p:spPr bwMode="auto">
          <a:xfrm>
            <a:off x="628650" y="3516675"/>
            <a:ext cx="3821430" cy="27512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04900" y="1413265"/>
            <a:ext cx="7747000" cy="461665"/>
          </a:xfrm>
          <a:prstGeom prst="rect">
            <a:avLst/>
          </a:prstGeom>
        </p:spPr>
        <p:txBody>
          <a:bodyPr wrap="square">
            <a:spAutoFit/>
          </a:bodyPr>
          <a:lstStyle/>
          <a:p>
            <a:pPr algn="r" rtl="1"/>
            <a:r>
              <a:rPr lang="he-IL" sz="2400" dirty="0"/>
              <a:t>מחשבון הנורות התמקד בשיקול "כמה יעלה לי להשתמש בנורה"</a:t>
            </a:r>
          </a:p>
        </p:txBody>
      </p:sp>
    </p:spTree>
    <p:extLst>
      <p:ext uri="{BB962C8B-B14F-4D97-AF65-F5344CB8AC3E}">
        <p14:creationId xmlns:p14="http://schemas.microsoft.com/office/powerpoint/2010/main" val="3748051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ular Callout 15"/>
          <p:cNvSpPr/>
          <p:nvPr/>
        </p:nvSpPr>
        <p:spPr>
          <a:xfrm>
            <a:off x="4029073" y="3871347"/>
            <a:ext cx="1722405" cy="375051"/>
          </a:xfrm>
          <a:prstGeom prst="wedgeRectCallout">
            <a:avLst>
              <a:gd name="adj1" fmla="val 11924"/>
              <a:gd name="adj2" fmla="val -95289"/>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6737"/>
          <a:stretch/>
        </p:blipFill>
        <p:spPr>
          <a:xfrm>
            <a:off x="2010586" y="1509995"/>
            <a:ext cx="5849972" cy="2198405"/>
          </a:xfrm>
          <a:prstGeom prst="rect">
            <a:avLst/>
          </a:prstGeom>
          <a:ln>
            <a:noFill/>
          </a:ln>
          <a:effectLst>
            <a:softEdge rad="31750"/>
          </a:effectLst>
        </p:spPr>
      </p:pic>
      <p:sp>
        <p:nvSpPr>
          <p:cNvPr id="6" name="Rectangular Callout 5"/>
          <p:cNvSpPr/>
          <p:nvPr/>
        </p:nvSpPr>
        <p:spPr>
          <a:xfrm>
            <a:off x="6017469" y="3877067"/>
            <a:ext cx="1722405" cy="369332"/>
          </a:xfrm>
          <a:prstGeom prst="wedgeRectCallout">
            <a:avLst>
              <a:gd name="adj1" fmla="val 26608"/>
              <a:gd name="adj2" fmla="val -105874"/>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7" name="Title 6"/>
          <p:cNvSpPr>
            <a:spLocks noGrp="1"/>
          </p:cNvSpPr>
          <p:nvPr>
            <p:ph type="title"/>
          </p:nvPr>
        </p:nvSpPr>
        <p:spPr/>
        <p:txBody>
          <a:bodyPr/>
          <a:lstStyle/>
          <a:p>
            <a:r>
              <a:rPr lang="he-IL" dirty="0"/>
              <a:t>שיקולים סביבתיים</a:t>
            </a:r>
            <a:endParaRPr lang="en-US" dirty="0"/>
          </a:p>
        </p:txBody>
      </p:sp>
      <p:sp>
        <p:nvSpPr>
          <p:cNvPr id="9" name="Content Placeholder 8"/>
          <p:cNvSpPr>
            <a:spLocks noGrp="1"/>
          </p:cNvSpPr>
          <p:nvPr>
            <p:ph sz="half" idx="2"/>
          </p:nvPr>
        </p:nvSpPr>
        <p:spPr>
          <a:xfrm>
            <a:off x="4935572" y="2226469"/>
            <a:ext cx="3886200" cy="3263504"/>
          </a:xfrm>
        </p:spPr>
        <p:txBody>
          <a:bodyPr>
            <a:normAutofit/>
          </a:bodyPr>
          <a:lstStyle/>
          <a:p>
            <a:pPr marL="0" indent="0">
              <a:buNone/>
            </a:pPr>
            <a:endParaRPr lang="he-IL"/>
          </a:p>
          <a:p>
            <a:pPr marL="0" indent="0">
              <a:buNone/>
            </a:pPr>
            <a:endParaRPr lang="en-US" dirty="0"/>
          </a:p>
        </p:txBody>
      </p:sp>
      <p:sp>
        <p:nvSpPr>
          <p:cNvPr id="4" name="TextBox 3"/>
          <p:cNvSpPr txBox="1"/>
          <p:nvPr/>
        </p:nvSpPr>
        <p:spPr>
          <a:xfrm>
            <a:off x="6690199" y="1118625"/>
            <a:ext cx="1170359" cy="369332"/>
          </a:xfrm>
          <a:prstGeom prst="rect">
            <a:avLst/>
          </a:prstGeom>
          <a:noFill/>
        </p:spPr>
        <p:txBody>
          <a:bodyPr wrap="square" rtlCol="0">
            <a:spAutoFit/>
          </a:bodyPr>
          <a:lstStyle/>
          <a:p>
            <a:r>
              <a:rPr lang="he-IL" dirty="0"/>
              <a:t>נורת להט</a:t>
            </a:r>
            <a:endParaRPr lang="en-US" dirty="0"/>
          </a:p>
        </p:txBody>
      </p:sp>
      <p:sp>
        <p:nvSpPr>
          <p:cNvPr id="10" name="TextBox 9"/>
          <p:cNvSpPr txBox="1"/>
          <p:nvPr/>
        </p:nvSpPr>
        <p:spPr>
          <a:xfrm>
            <a:off x="4142158" y="1118625"/>
            <a:ext cx="1893249" cy="369332"/>
          </a:xfrm>
          <a:prstGeom prst="rect">
            <a:avLst/>
          </a:prstGeom>
          <a:noFill/>
        </p:spPr>
        <p:txBody>
          <a:bodyPr wrap="square" rtlCol="0">
            <a:spAutoFit/>
          </a:bodyPr>
          <a:lstStyle/>
          <a:p>
            <a:r>
              <a:rPr lang="he-IL" dirty="0"/>
              <a:t>נורה פלואורסצנטית</a:t>
            </a:r>
            <a:endParaRPr lang="en-US" dirty="0"/>
          </a:p>
        </p:txBody>
      </p:sp>
      <p:sp>
        <p:nvSpPr>
          <p:cNvPr id="11" name="TextBox 10"/>
          <p:cNvSpPr txBox="1"/>
          <p:nvPr/>
        </p:nvSpPr>
        <p:spPr>
          <a:xfrm>
            <a:off x="1921513" y="1118625"/>
            <a:ext cx="1893249" cy="369332"/>
          </a:xfrm>
          <a:prstGeom prst="rect">
            <a:avLst/>
          </a:prstGeom>
          <a:noFill/>
        </p:spPr>
        <p:txBody>
          <a:bodyPr wrap="square" rtlCol="0">
            <a:spAutoFit/>
          </a:bodyPr>
          <a:lstStyle/>
          <a:p>
            <a:pPr algn="ctr" rtl="1"/>
            <a:r>
              <a:rPr lang="he-IL" dirty="0"/>
              <a:t>נורת </a:t>
            </a:r>
            <a:r>
              <a:rPr lang="en-US" sz="1600" dirty="0"/>
              <a:t>LED</a:t>
            </a:r>
            <a:endParaRPr lang="en-US" dirty="0"/>
          </a:p>
        </p:txBody>
      </p:sp>
      <p:sp>
        <p:nvSpPr>
          <p:cNvPr id="12" name="TextBox 11"/>
          <p:cNvSpPr txBox="1"/>
          <p:nvPr/>
        </p:nvSpPr>
        <p:spPr>
          <a:xfrm>
            <a:off x="6248195" y="3877066"/>
            <a:ext cx="1170359" cy="369332"/>
          </a:xfrm>
          <a:prstGeom prst="rect">
            <a:avLst/>
          </a:prstGeom>
          <a:noFill/>
        </p:spPr>
        <p:txBody>
          <a:bodyPr wrap="square" rtlCol="0">
            <a:spAutoFit/>
          </a:bodyPr>
          <a:lstStyle/>
          <a:p>
            <a:pPr algn="ctr"/>
            <a:r>
              <a:rPr lang="he-IL" dirty="0"/>
              <a:t>בשימוש</a:t>
            </a:r>
            <a:endParaRPr lang="en-US" dirty="0"/>
          </a:p>
        </p:txBody>
      </p:sp>
      <p:sp>
        <p:nvSpPr>
          <p:cNvPr id="14" name="TextBox 13"/>
          <p:cNvSpPr txBox="1"/>
          <p:nvPr/>
        </p:nvSpPr>
        <p:spPr>
          <a:xfrm>
            <a:off x="4140635" y="3871347"/>
            <a:ext cx="1446687" cy="369332"/>
          </a:xfrm>
          <a:prstGeom prst="rect">
            <a:avLst/>
          </a:prstGeom>
          <a:noFill/>
        </p:spPr>
        <p:txBody>
          <a:bodyPr wrap="square" rtlCol="0">
            <a:spAutoFit/>
          </a:bodyPr>
          <a:lstStyle/>
          <a:p>
            <a:pPr algn="ctr"/>
            <a:r>
              <a:rPr lang="he-IL" dirty="0"/>
              <a:t>בסוף החיים</a:t>
            </a:r>
            <a:endParaRPr lang="en-US" dirty="0"/>
          </a:p>
        </p:txBody>
      </p:sp>
      <p:sp>
        <p:nvSpPr>
          <p:cNvPr id="18" name="TextBox 17">
            <a:extLst>
              <a:ext uri="{FF2B5EF4-FFF2-40B4-BE49-F238E27FC236}">
                <a16:creationId xmlns:a16="http://schemas.microsoft.com/office/drawing/2014/main" xmlns="" id="{F69B7712-FACD-D841-9CE4-7A4FEC3FA163}"/>
              </a:ext>
            </a:extLst>
          </p:cNvPr>
          <p:cNvSpPr txBox="1"/>
          <p:nvPr/>
        </p:nvSpPr>
        <p:spPr>
          <a:xfrm>
            <a:off x="8080125" y="3877066"/>
            <a:ext cx="1063876" cy="369332"/>
          </a:xfrm>
          <a:prstGeom prst="rect">
            <a:avLst/>
          </a:prstGeom>
          <a:noFill/>
        </p:spPr>
        <p:txBody>
          <a:bodyPr wrap="square" rtlCol="0">
            <a:spAutoFit/>
          </a:bodyPr>
          <a:lstStyle/>
          <a:p>
            <a:pPr algn="r"/>
            <a:r>
              <a:rPr lang="he-IL" dirty="0"/>
              <a:t>הבעיה:</a:t>
            </a:r>
            <a:endParaRPr lang="en-US" dirty="0"/>
          </a:p>
        </p:txBody>
      </p:sp>
      <p:sp>
        <p:nvSpPr>
          <p:cNvPr id="19" name="Rectangular Callout 18">
            <a:extLst>
              <a:ext uri="{FF2B5EF4-FFF2-40B4-BE49-F238E27FC236}">
                <a16:creationId xmlns:a16="http://schemas.microsoft.com/office/drawing/2014/main" xmlns="" id="{991913D7-686C-8F40-8058-CD4C217536F3}"/>
              </a:ext>
            </a:extLst>
          </p:cNvPr>
          <p:cNvSpPr/>
          <p:nvPr/>
        </p:nvSpPr>
        <p:spPr>
          <a:xfrm>
            <a:off x="1921513" y="3871347"/>
            <a:ext cx="1722405" cy="375052"/>
          </a:xfrm>
          <a:prstGeom prst="wedgeRectCallout">
            <a:avLst>
              <a:gd name="adj1" fmla="val -7843"/>
              <a:gd name="adj2" fmla="val -92695"/>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TextBox 19">
            <a:extLst>
              <a:ext uri="{FF2B5EF4-FFF2-40B4-BE49-F238E27FC236}">
                <a16:creationId xmlns:a16="http://schemas.microsoft.com/office/drawing/2014/main" xmlns="" id="{5E08D32E-9316-A34B-AD13-D5056BD23C9F}"/>
              </a:ext>
            </a:extLst>
          </p:cNvPr>
          <p:cNvSpPr txBox="1"/>
          <p:nvPr/>
        </p:nvSpPr>
        <p:spPr>
          <a:xfrm>
            <a:off x="1995075" y="3864878"/>
            <a:ext cx="1446687" cy="369332"/>
          </a:xfrm>
          <a:prstGeom prst="rect">
            <a:avLst/>
          </a:prstGeom>
          <a:noFill/>
        </p:spPr>
        <p:txBody>
          <a:bodyPr wrap="square" rtlCol="0">
            <a:spAutoFit/>
          </a:bodyPr>
          <a:lstStyle/>
          <a:p>
            <a:pPr algn="ctr"/>
            <a:r>
              <a:rPr lang="he-IL" dirty="0"/>
              <a:t>בייצור</a:t>
            </a:r>
            <a:endParaRPr lang="en-US" dirty="0"/>
          </a:p>
        </p:txBody>
      </p:sp>
    </p:spTree>
    <p:extLst>
      <p:ext uri="{BB962C8B-B14F-4D97-AF65-F5344CB8AC3E}">
        <p14:creationId xmlns:p14="http://schemas.microsoft.com/office/powerpoint/2010/main" val="339096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e-IL" dirty="0"/>
              <a:t>שיקולים סביבתיים</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6737"/>
          <a:stretch/>
        </p:blipFill>
        <p:spPr>
          <a:xfrm>
            <a:off x="2010586" y="1509995"/>
            <a:ext cx="5849972" cy="2198405"/>
          </a:xfrm>
          <a:prstGeom prst="rect">
            <a:avLst/>
          </a:prstGeom>
          <a:ln>
            <a:noFill/>
          </a:ln>
          <a:effectLst>
            <a:softEdge rad="31750"/>
          </a:effectLst>
        </p:spPr>
      </p:pic>
      <p:sp>
        <p:nvSpPr>
          <p:cNvPr id="13" name="TextBox 12"/>
          <p:cNvSpPr txBox="1"/>
          <p:nvPr/>
        </p:nvSpPr>
        <p:spPr>
          <a:xfrm>
            <a:off x="8080125" y="3877066"/>
            <a:ext cx="1063876" cy="369332"/>
          </a:xfrm>
          <a:prstGeom prst="rect">
            <a:avLst/>
          </a:prstGeom>
          <a:noFill/>
        </p:spPr>
        <p:txBody>
          <a:bodyPr wrap="square" rtlCol="0">
            <a:spAutoFit/>
          </a:bodyPr>
          <a:lstStyle/>
          <a:p>
            <a:pPr algn="r"/>
            <a:r>
              <a:rPr lang="he-IL" dirty="0"/>
              <a:t>הבעיה:</a:t>
            </a:r>
            <a:endParaRPr lang="en-US" dirty="0"/>
          </a:p>
        </p:txBody>
      </p:sp>
      <p:sp>
        <p:nvSpPr>
          <p:cNvPr id="6" name="Rectangular Callout 5"/>
          <p:cNvSpPr/>
          <p:nvPr/>
        </p:nvSpPr>
        <p:spPr>
          <a:xfrm>
            <a:off x="5812124" y="3877067"/>
            <a:ext cx="2268000" cy="2329380"/>
          </a:xfrm>
          <a:prstGeom prst="wedgeRectCallout">
            <a:avLst>
              <a:gd name="adj1" fmla="val 18505"/>
              <a:gd name="adj2" fmla="val -59134"/>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he-IL" sz="1600" dirty="0">
                <a:solidFill>
                  <a:schemeClr val="tx1"/>
                </a:solidFill>
                <a:latin typeface="Arial" panose="020B0604020202020204" pitchFamily="34" charset="0"/>
                <a:cs typeface="Arial" panose="020B0604020202020204" pitchFamily="34" charset="0"/>
              </a:rPr>
              <a:t>מאד לא יעילה - האנרגיה מבוזבזת כחום.</a:t>
            </a:r>
          </a:p>
          <a:p>
            <a:pPr algn="r" rtl="1"/>
            <a:endParaRPr lang="he-IL" sz="1600" dirty="0">
              <a:solidFill>
                <a:schemeClr val="tx1"/>
              </a:solidFill>
              <a:latin typeface="Arial" panose="020B0604020202020204" pitchFamily="34" charset="0"/>
              <a:cs typeface="Arial" panose="020B0604020202020204" pitchFamily="34" charset="0"/>
            </a:endParaRPr>
          </a:p>
          <a:p>
            <a:pPr algn="r" rtl="1"/>
            <a:r>
              <a:rPr lang="he-IL" sz="1600" dirty="0">
                <a:solidFill>
                  <a:schemeClr val="tx1"/>
                </a:solidFill>
                <a:latin typeface="Arial" panose="020B0604020202020204" pitchFamily="34" charset="0"/>
                <a:cs typeface="Arial" panose="020B0604020202020204" pitchFamily="34" charset="0"/>
              </a:rPr>
              <a:t> כ-90% מהאנרגיה מתבטאת בשריפה מיותרת של דלק מאובנים כחשמל מבוזבז.</a:t>
            </a:r>
            <a:endParaRPr lang="en-US" sz="1600" dirty="0">
              <a:solidFill>
                <a:schemeClr val="tx1"/>
              </a:solidFill>
              <a:latin typeface="Arial" panose="020B0604020202020204" pitchFamily="34" charset="0"/>
              <a:cs typeface="Arial" panose="020B0604020202020204" pitchFamily="34" charset="0"/>
            </a:endParaRPr>
          </a:p>
        </p:txBody>
      </p:sp>
      <p:sp>
        <p:nvSpPr>
          <p:cNvPr id="18" name="Rectangular Callout 17">
            <a:extLst>
              <a:ext uri="{FF2B5EF4-FFF2-40B4-BE49-F238E27FC236}">
                <a16:creationId xmlns:a16="http://schemas.microsoft.com/office/drawing/2014/main" xmlns="" id="{74A4D136-C6B1-ED43-9673-47A978D3E940}"/>
              </a:ext>
            </a:extLst>
          </p:cNvPr>
          <p:cNvSpPr/>
          <p:nvPr/>
        </p:nvSpPr>
        <p:spPr>
          <a:xfrm>
            <a:off x="1921513" y="3871347"/>
            <a:ext cx="1722405" cy="375052"/>
          </a:xfrm>
          <a:prstGeom prst="wedgeRectCallout">
            <a:avLst>
              <a:gd name="adj1" fmla="val -7843"/>
              <a:gd name="adj2" fmla="val -92695"/>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TextBox 19">
            <a:extLst>
              <a:ext uri="{FF2B5EF4-FFF2-40B4-BE49-F238E27FC236}">
                <a16:creationId xmlns:a16="http://schemas.microsoft.com/office/drawing/2014/main" xmlns="" id="{3C8DFFC4-8DA6-1A4E-8A34-BB57827BF5B3}"/>
              </a:ext>
            </a:extLst>
          </p:cNvPr>
          <p:cNvSpPr txBox="1"/>
          <p:nvPr/>
        </p:nvSpPr>
        <p:spPr>
          <a:xfrm>
            <a:off x="1995075" y="3864878"/>
            <a:ext cx="1446687" cy="369332"/>
          </a:xfrm>
          <a:prstGeom prst="rect">
            <a:avLst/>
          </a:prstGeom>
          <a:noFill/>
        </p:spPr>
        <p:txBody>
          <a:bodyPr wrap="square" rtlCol="0">
            <a:spAutoFit/>
          </a:bodyPr>
          <a:lstStyle/>
          <a:p>
            <a:pPr algn="ctr"/>
            <a:r>
              <a:rPr lang="he-IL" dirty="0"/>
              <a:t>בייצור</a:t>
            </a:r>
            <a:endParaRPr lang="en-US" dirty="0"/>
          </a:p>
        </p:txBody>
      </p:sp>
      <p:sp>
        <p:nvSpPr>
          <p:cNvPr id="21" name="Rectangular Callout 20">
            <a:extLst>
              <a:ext uri="{FF2B5EF4-FFF2-40B4-BE49-F238E27FC236}">
                <a16:creationId xmlns:a16="http://schemas.microsoft.com/office/drawing/2014/main" xmlns="" id="{D6B729CB-1B38-5142-929F-454056494BF5}"/>
              </a:ext>
            </a:extLst>
          </p:cNvPr>
          <p:cNvSpPr/>
          <p:nvPr/>
        </p:nvSpPr>
        <p:spPr>
          <a:xfrm>
            <a:off x="4029073" y="3871347"/>
            <a:ext cx="1722405" cy="375051"/>
          </a:xfrm>
          <a:prstGeom prst="wedgeRectCallout">
            <a:avLst>
              <a:gd name="adj1" fmla="val 11924"/>
              <a:gd name="adj2" fmla="val -95289"/>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2" name="TextBox 21">
            <a:extLst>
              <a:ext uri="{FF2B5EF4-FFF2-40B4-BE49-F238E27FC236}">
                <a16:creationId xmlns:a16="http://schemas.microsoft.com/office/drawing/2014/main" xmlns="" id="{EDB95927-90CC-0643-86E8-9A160F8A2CA6}"/>
              </a:ext>
            </a:extLst>
          </p:cNvPr>
          <p:cNvSpPr txBox="1"/>
          <p:nvPr/>
        </p:nvSpPr>
        <p:spPr>
          <a:xfrm>
            <a:off x="4140635" y="3871347"/>
            <a:ext cx="1446687" cy="369332"/>
          </a:xfrm>
          <a:prstGeom prst="rect">
            <a:avLst/>
          </a:prstGeom>
          <a:noFill/>
        </p:spPr>
        <p:txBody>
          <a:bodyPr wrap="square" rtlCol="0">
            <a:spAutoFit/>
          </a:bodyPr>
          <a:lstStyle/>
          <a:p>
            <a:pPr algn="ctr"/>
            <a:r>
              <a:rPr lang="he-IL" dirty="0"/>
              <a:t>בסוף החיים</a:t>
            </a:r>
            <a:endParaRPr lang="en-US" dirty="0"/>
          </a:p>
        </p:txBody>
      </p:sp>
      <p:sp>
        <p:nvSpPr>
          <p:cNvPr id="23" name="TextBox 22">
            <a:extLst>
              <a:ext uri="{FF2B5EF4-FFF2-40B4-BE49-F238E27FC236}">
                <a16:creationId xmlns:a16="http://schemas.microsoft.com/office/drawing/2014/main" xmlns="" id="{9F6993E0-B256-8547-A47B-4B131CB21D11}"/>
              </a:ext>
            </a:extLst>
          </p:cNvPr>
          <p:cNvSpPr txBox="1"/>
          <p:nvPr/>
        </p:nvSpPr>
        <p:spPr>
          <a:xfrm>
            <a:off x="6690199" y="1118625"/>
            <a:ext cx="1170359" cy="369332"/>
          </a:xfrm>
          <a:prstGeom prst="rect">
            <a:avLst/>
          </a:prstGeom>
          <a:noFill/>
        </p:spPr>
        <p:txBody>
          <a:bodyPr wrap="square" rtlCol="0">
            <a:spAutoFit/>
          </a:bodyPr>
          <a:lstStyle/>
          <a:p>
            <a:r>
              <a:rPr lang="he-IL" dirty="0"/>
              <a:t>נורת להט</a:t>
            </a:r>
            <a:endParaRPr lang="en-US" dirty="0"/>
          </a:p>
        </p:txBody>
      </p:sp>
      <p:sp>
        <p:nvSpPr>
          <p:cNvPr id="24" name="TextBox 23">
            <a:extLst>
              <a:ext uri="{FF2B5EF4-FFF2-40B4-BE49-F238E27FC236}">
                <a16:creationId xmlns:a16="http://schemas.microsoft.com/office/drawing/2014/main" xmlns="" id="{576D19D9-A870-2348-8DA2-0C10927BB6AB}"/>
              </a:ext>
            </a:extLst>
          </p:cNvPr>
          <p:cNvSpPr txBox="1"/>
          <p:nvPr/>
        </p:nvSpPr>
        <p:spPr>
          <a:xfrm>
            <a:off x="4142158" y="1118625"/>
            <a:ext cx="1893249" cy="369332"/>
          </a:xfrm>
          <a:prstGeom prst="rect">
            <a:avLst/>
          </a:prstGeom>
          <a:noFill/>
        </p:spPr>
        <p:txBody>
          <a:bodyPr wrap="square" rtlCol="0">
            <a:spAutoFit/>
          </a:bodyPr>
          <a:lstStyle/>
          <a:p>
            <a:r>
              <a:rPr lang="he-IL" dirty="0"/>
              <a:t>נורה פלואורסצנטית</a:t>
            </a:r>
            <a:endParaRPr lang="en-US" dirty="0"/>
          </a:p>
        </p:txBody>
      </p:sp>
      <p:sp>
        <p:nvSpPr>
          <p:cNvPr id="25" name="TextBox 24">
            <a:extLst>
              <a:ext uri="{FF2B5EF4-FFF2-40B4-BE49-F238E27FC236}">
                <a16:creationId xmlns:a16="http://schemas.microsoft.com/office/drawing/2014/main" xmlns="" id="{9A4EE8DC-6C94-FC44-B1C4-B0A1DE842C85}"/>
              </a:ext>
            </a:extLst>
          </p:cNvPr>
          <p:cNvSpPr txBox="1"/>
          <p:nvPr/>
        </p:nvSpPr>
        <p:spPr>
          <a:xfrm>
            <a:off x="1921513" y="1118625"/>
            <a:ext cx="1893249" cy="369332"/>
          </a:xfrm>
          <a:prstGeom prst="rect">
            <a:avLst/>
          </a:prstGeom>
          <a:noFill/>
        </p:spPr>
        <p:txBody>
          <a:bodyPr wrap="square" rtlCol="0">
            <a:spAutoFit/>
          </a:bodyPr>
          <a:lstStyle/>
          <a:p>
            <a:pPr algn="ctr" rtl="1"/>
            <a:r>
              <a:rPr lang="he-IL" dirty="0"/>
              <a:t>נורת </a:t>
            </a:r>
            <a:r>
              <a:rPr lang="en-US" sz="1600" dirty="0"/>
              <a:t>LED</a:t>
            </a:r>
            <a:endParaRPr lang="en-US" dirty="0"/>
          </a:p>
        </p:txBody>
      </p:sp>
    </p:spTree>
    <p:extLst>
      <p:ext uri="{BB962C8B-B14F-4D97-AF65-F5344CB8AC3E}">
        <p14:creationId xmlns:p14="http://schemas.microsoft.com/office/powerpoint/2010/main" val="37163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e-IL" dirty="0"/>
              <a:t>שיקולים סביבתיים</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6737"/>
          <a:stretch/>
        </p:blipFill>
        <p:spPr>
          <a:xfrm>
            <a:off x="2010586" y="1509995"/>
            <a:ext cx="5849972" cy="2198405"/>
          </a:xfrm>
          <a:prstGeom prst="rect">
            <a:avLst/>
          </a:prstGeom>
          <a:ln>
            <a:noFill/>
          </a:ln>
          <a:effectLst>
            <a:softEdge rad="31750"/>
          </a:effectLst>
        </p:spPr>
      </p:pic>
      <p:sp>
        <p:nvSpPr>
          <p:cNvPr id="19" name="Rectangular Callout 18">
            <a:extLst>
              <a:ext uri="{FF2B5EF4-FFF2-40B4-BE49-F238E27FC236}">
                <a16:creationId xmlns:a16="http://schemas.microsoft.com/office/drawing/2014/main" xmlns="" id="{A26C847E-2472-5248-B192-193D0CCE316B}"/>
              </a:ext>
            </a:extLst>
          </p:cNvPr>
          <p:cNvSpPr/>
          <p:nvPr/>
        </p:nvSpPr>
        <p:spPr>
          <a:xfrm>
            <a:off x="3770681" y="3858221"/>
            <a:ext cx="2179445" cy="2387574"/>
          </a:xfrm>
          <a:prstGeom prst="wedgeRectCallout">
            <a:avLst>
              <a:gd name="adj1" fmla="val 8758"/>
              <a:gd name="adj2" fmla="val -63496"/>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he-IL" sz="1600" dirty="0">
                <a:solidFill>
                  <a:schemeClr val="tx1"/>
                </a:solidFill>
              </a:rPr>
              <a:t>מכילות מעט חומר רעיל:</a:t>
            </a:r>
            <a:r>
              <a:rPr lang="en-US" sz="1600" dirty="0">
                <a:solidFill>
                  <a:schemeClr val="tx1"/>
                </a:solidFill>
              </a:rPr>
              <a:t> </a:t>
            </a:r>
            <a:r>
              <a:rPr lang="he-IL" sz="1600" dirty="0">
                <a:solidFill>
                  <a:schemeClr val="tx1"/>
                </a:solidFill>
              </a:rPr>
              <a:t>כספית.</a:t>
            </a:r>
            <a:r>
              <a:rPr lang="en-US" sz="1600" dirty="0">
                <a:solidFill>
                  <a:schemeClr val="tx1"/>
                </a:solidFill>
              </a:rPr>
              <a:t/>
            </a:r>
            <a:br>
              <a:rPr lang="en-US" sz="1600" dirty="0">
                <a:solidFill>
                  <a:schemeClr val="tx1"/>
                </a:solidFill>
              </a:rPr>
            </a:br>
            <a:endParaRPr lang="he-IL" sz="1600" dirty="0">
              <a:solidFill>
                <a:schemeClr val="tx1"/>
              </a:solidFill>
            </a:endParaRPr>
          </a:p>
          <a:p>
            <a:pPr algn="r" rtl="1"/>
            <a:r>
              <a:rPr lang="he-IL" sz="1600" dirty="0">
                <a:solidFill>
                  <a:schemeClr val="tx1"/>
                </a:solidFill>
              </a:rPr>
              <a:t>החומר משתחרר רק אם הנורה נשברת.</a:t>
            </a:r>
          </a:p>
          <a:p>
            <a:pPr algn="r" rtl="1"/>
            <a:r>
              <a:rPr lang="he-IL" sz="1600" dirty="0">
                <a:solidFill>
                  <a:schemeClr val="tx1"/>
                </a:solidFill>
              </a:rPr>
              <a:t>החשיפה לזיהום מים ואדמה במזבלות סביב העולם:</a:t>
            </a:r>
            <a:r>
              <a:rPr lang="en-US" sz="1600" dirty="0">
                <a:solidFill>
                  <a:schemeClr val="tx1"/>
                </a:solidFill>
              </a:rPr>
              <a:t> </a:t>
            </a:r>
            <a:r>
              <a:rPr lang="he-IL" sz="1600" dirty="0">
                <a:solidFill>
                  <a:schemeClr val="tx1"/>
                </a:solidFill>
              </a:rPr>
              <a:t>13.5 טון כספית בשנה.</a:t>
            </a:r>
            <a:endParaRPr lang="en-US" sz="1600" dirty="0">
              <a:solidFill>
                <a:schemeClr val="tx1"/>
              </a:solidFill>
            </a:endParaRPr>
          </a:p>
        </p:txBody>
      </p:sp>
      <p:sp>
        <p:nvSpPr>
          <p:cNvPr id="14" name="TextBox 13">
            <a:extLst>
              <a:ext uri="{FF2B5EF4-FFF2-40B4-BE49-F238E27FC236}">
                <a16:creationId xmlns:a16="http://schemas.microsoft.com/office/drawing/2014/main" xmlns="" id="{6C270D0A-17E9-8646-8F12-9BFDD8F849C1}"/>
              </a:ext>
            </a:extLst>
          </p:cNvPr>
          <p:cNvSpPr txBox="1"/>
          <p:nvPr/>
        </p:nvSpPr>
        <p:spPr>
          <a:xfrm>
            <a:off x="8080125" y="3877066"/>
            <a:ext cx="1063876" cy="369332"/>
          </a:xfrm>
          <a:prstGeom prst="rect">
            <a:avLst/>
          </a:prstGeom>
          <a:noFill/>
        </p:spPr>
        <p:txBody>
          <a:bodyPr wrap="square" rtlCol="0">
            <a:spAutoFit/>
          </a:bodyPr>
          <a:lstStyle/>
          <a:p>
            <a:pPr algn="r"/>
            <a:r>
              <a:rPr lang="he-IL" dirty="0"/>
              <a:t>הבעיה:</a:t>
            </a:r>
            <a:endParaRPr lang="en-US" dirty="0"/>
          </a:p>
        </p:txBody>
      </p:sp>
      <p:sp>
        <p:nvSpPr>
          <p:cNvPr id="20" name="Rectangular Callout 19">
            <a:extLst>
              <a:ext uri="{FF2B5EF4-FFF2-40B4-BE49-F238E27FC236}">
                <a16:creationId xmlns:a16="http://schemas.microsoft.com/office/drawing/2014/main" xmlns="" id="{D08B0503-3C94-A245-B90E-354783119CEE}"/>
              </a:ext>
            </a:extLst>
          </p:cNvPr>
          <p:cNvSpPr/>
          <p:nvPr/>
        </p:nvSpPr>
        <p:spPr>
          <a:xfrm>
            <a:off x="6017469" y="3877067"/>
            <a:ext cx="1722405" cy="369332"/>
          </a:xfrm>
          <a:prstGeom prst="wedgeRectCallout">
            <a:avLst>
              <a:gd name="adj1" fmla="val 26608"/>
              <a:gd name="adj2" fmla="val -105874"/>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21" name="TextBox 20">
            <a:extLst>
              <a:ext uri="{FF2B5EF4-FFF2-40B4-BE49-F238E27FC236}">
                <a16:creationId xmlns:a16="http://schemas.microsoft.com/office/drawing/2014/main" xmlns="" id="{AE6EE5AE-92A1-4345-B209-77998FD59D47}"/>
              </a:ext>
            </a:extLst>
          </p:cNvPr>
          <p:cNvSpPr txBox="1"/>
          <p:nvPr/>
        </p:nvSpPr>
        <p:spPr>
          <a:xfrm>
            <a:off x="6248195" y="3877066"/>
            <a:ext cx="1170359" cy="369332"/>
          </a:xfrm>
          <a:prstGeom prst="rect">
            <a:avLst/>
          </a:prstGeom>
          <a:noFill/>
        </p:spPr>
        <p:txBody>
          <a:bodyPr wrap="square" rtlCol="0">
            <a:spAutoFit/>
          </a:bodyPr>
          <a:lstStyle/>
          <a:p>
            <a:pPr algn="ctr"/>
            <a:r>
              <a:rPr lang="he-IL" dirty="0"/>
              <a:t>בשימוש</a:t>
            </a:r>
            <a:endParaRPr lang="en-US" dirty="0"/>
          </a:p>
        </p:txBody>
      </p:sp>
      <p:sp>
        <p:nvSpPr>
          <p:cNvPr id="23" name="Rectangular Callout 22">
            <a:extLst>
              <a:ext uri="{FF2B5EF4-FFF2-40B4-BE49-F238E27FC236}">
                <a16:creationId xmlns:a16="http://schemas.microsoft.com/office/drawing/2014/main" xmlns="" id="{1893ADFF-CBEB-8945-A945-C3C9BAAB6069}"/>
              </a:ext>
            </a:extLst>
          </p:cNvPr>
          <p:cNvSpPr/>
          <p:nvPr/>
        </p:nvSpPr>
        <p:spPr>
          <a:xfrm>
            <a:off x="1921513" y="3871347"/>
            <a:ext cx="1722405" cy="375052"/>
          </a:xfrm>
          <a:prstGeom prst="wedgeRectCallout">
            <a:avLst>
              <a:gd name="adj1" fmla="val -7843"/>
              <a:gd name="adj2" fmla="val -92695"/>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TextBox 23">
            <a:extLst>
              <a:ext uri="{FF2B5EF4-FFF2-40B4-BE49-F238E27FC236}">
                <a16:creationId xmlns:a16="http://schemas.microsoft.com/office/drawing/2014/main" xmlns="" id="{4DA28508-2486-5E47-B89E-27A7029BE525}"/>
              </a:ext>
            </a:extLst>
          </p:cNvPr>
          <p:cNvSpPr txBox="1"/>
          <p:nvPr/>
        </p:nvSpPr>
        <p:spPr>
          <a:xfrm>
            <a:off x="1995075" y="3864878"/>
            <a:ext cx="1446687" cy="369332"/>
          </a:xfrm>
          <a:prstGeom prst="rect">
            <a:avLst/>
          </a:prstGeom>
          <a:noFill/>
        </p:spPr>
        <p:txBody>
          <a:bodyPr wrap="square" rtlCol="0">
            <a:spAutoFit/>
          </a:bodyPr>
          <a:lstStyle/>
          <a:p>
            <a:pPr algn="ctr"/>
            <a:r>
              <a:rPr lang="he-IL" dirty="0"/>
              <a:t>בייצור</a:t>
            </a:r>
            <a:endParaRPr lang="en-US" dirty="0"/>
          </a:p>
        </p:txBody>
      </p:sp>
      <p:sp>
        <p:nvSpPr>
          <p:cNvPr id="25" name="TextBox 24">
            <a:extLst>
              <a:ext uri="{FF2B5EF4-FFF2-40B4-BE49-F238E27FC236}">
                <a16:creationId xmlns:a16="http://schemas.microsoft.com/office/drawing/2014/main" xmlns="" id="{A7BEEA56-0A98-A44D-A478-964B771853BF}"/>
              </a:ext>
            </a:extLst>
          </p:cNvPr>
          <p:cNvSpPr txBox="1"/>
          <p:nvPr/>
        </p:nvSpPr>
        <p:spPr>
          <a:xfrm>
            <a:off x="6690199" y="1118625"/>
            <a:ext cx="1170359" cy="369332"/>
          </a:xfrm>
          <a:prstGeom prst="rect">
            <a:avLst/>
          </a:prstGeom>
          <a:noFill/>
        </p:spPr>
        <p:txBody>
          <a:bodyPr wrap="square" rtlCol="0">
            <a:spAutoFit/>
          </a:bodyPr>
          <a:lstStyle/>
          <a:p>
            <a:r>
              <a:rPr lang="he-IL" dirty="0"/>
              <a:t>נורת להט</a:t>
            </a:r>
            <a:endParaRPr lang="en-US" dirty="0"/>
          </a:p>
        </p:txBody>
      </p:sp>
      <p:sp>
        <p:nvSpPr>
          <p:cNvPr id="26" name="TextBox 25">
            <a:extLst>
              <a:ext uri="{FF2B5EF4-FFF2-40B4-BE49-F238E27FC236}">
                <a16:creationId xmlns:a16="http://schemas.microsoft.com/office/drawing/2014/main" xmlns="" id="{3B4E01A6-B23F-1D47-8C7A-976226067F2D}"/>
              </a:ext>
            </a:extLst>
          </p:cNvPr>
          <p:cNvSpPr txBox="1"/>
          <p:nvPr/>
        </p:nvSpPr>
        <p:spPr>
          <a:xfrm>
            <a:off x="4142158" y="1118625"/>
            <a:ext cx="1893249" cy="369332"/>
          </a:xfrm>
          <a:prstGeom prst="rect">
            <a:avLst/>
          </a:prstGeom>
          <a:noFill/>
        </p:spPr>
        <p:txBody>
          <a:bodyPr wrap="square" rtlCol="0">
            <a:spAutoFit/>
          </a:bodyPr>
          <a:lstStyle/>
          <a:p>
            <a:r>
              <a:rPr lang="he-IL" dirty="0"/>
              <a:t>נורה פלואורסצנטית</a:t>
            </a:r>
            <a:endParaRPr lang="en-US" dirty="0"/>
          </a:p>
        </p:txBody>
      </p:sp>
      <p:sp>
        <p:nvSpPr>
          <p:cNvPr id="27" name="TextBox 26">
            <a:extLst>
              <a:ext uri="{FF2B5EF4-FFF2-40B4-BE49-F238E27FC236}">
                <a16:creationId xmlns:a16="http://schemas.microsoft.com/office/drawing/2014/main" xmlns="" id="{1C9B6BDC-3C5B-A143-ADCD-CC9D0E4BBA49}"/>
              </a:ext>
            </a:extLst>
          </p:cNvPr>
          <p:cNvSpPr txBox="1"/>
          <p:nvPr/>
        </p:nvSpPr>
        <p:spPr>
          <a:xfrm>
            <a:off x="1921513" y="1118625"/>
            <a:ext cx="1893249" cy="369332"/>
          </a:xfrm>
          <a:prstGeom prst="rect">
            <a:avLst/>
          </a:prstGeom>
          <a:noFill/>
        </p:spPr>
        <p:txBody>
          <a:bodyPr wrap="square" rtlCol="0">
            <a:spAutoFit/>
          </a:bodyPr>
          <a:lstStyle/>
          <a:p>
            <a:pPr algn="ctr" rtl="1"/>
            <a:r>
              <a:rPr lang="he-IL" dirty="0"/>
              <a:t>נורת </a:t>
            </a:r>
            <a:r>
              <a:rPr lang="en-US" sz="1600" dirty="0"/>
              <a:t>LED</a:t>
            </a:r>
            <a:endParaRPr lang="en-US" dirty="0"/>
          </a:p>
        </p:txBody>
      </p:sp>
    </p:spTree>
    <p:extLst>
      <p:ext uri="{BB962C8B-B14F-4D97-AF65-F5344CB8AC3E}">
        <p14:creationId xmlns:p14="http://schemas.microsoft.com/office/powerpoint/2010/main" val="290069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e-IL" dirty="0"/>
              <a:t>שיקולים סביבתיים</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6737"/>
          <a:stretch/>
        </p:blipFill>
        <p:spPr>
          <a:xfrm>
            <a:off x="2010586" y="1509995"/>
            <a:ext cx="5849972" cy="2198405"/>
          </a:xfrm>
          <a:prstGeom prst="rect">
            <a:avLst/>
          </a:prstGeom>
          <a:ln>
            <a:noFill/>
          </a:ln>
          <a:effectLst>
            <a:softEdge rad="31750"/>
          </a:effectLst>
        </p:spPr>
      </p:pic>
      <p:sp>
        <p:nvSpPr>
          <p:cNvPr id="17" name="Rectangular Callout 16">
            <a:extLst>
              <a:ext uri="{FF2B5EF4-FFF2-40B4-BE49-F238E27FC236}">
                <a16:creationId xmlns:a16="http://schemas.microsoft.com/office/drawing/2014/main" xmlns="" id="{E8E62DE2-ACD4-3340-9F23-20A55933C2F5}"/>
              </a:ext>
            </a:extLst>
          </p:cNvPr>
          <p:cNvSpPr/>
          <p:nvPr/>
        </p:nvSpPr>
        <p:spPr>
          <a:xfrm>
            <a:off x="1593751" y="3858221"/>
            <a:ext cx="2179445" cy="2387574"/>
          </a:xfrm>
          <a:prstGeom prst="wedgeRectCallout">
            <a:avLst>
              <a:gd name="adj1" fmla="val 7911"/>
              <a:gd name="adj2" fmla="val -64269"/>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he-IL" sz="1600" dirty="0">
                <a:solidFill>
                  <a:schemeClr val="tx1"/>
                </a:solidFill>
              </a:rPr>
              <a:t>הייצור גורם לזיהום אוויר. </a:t>
            </a:r>
          </a:p>
          <a:p>
            <a:pPr algn="r" rtl="1"/>
            <a:endParaRPr lang="he-IL" sz="1600" dirty="0">
              <a:solidFill>
                <a:schemeClr val="tx1"/>
              </a:solidFill>
            </a:endParaRPr>
          </a:p>
          <a:p>
            <a:pPr algn="r" rtl="1"/>
            <a:r>
              <a:rPr lang="he-IL" sz="1600" dirty="0">
                <a:solidFill>
                  <a:schemeClr val="tx1"/>
                </a:solidFill>
              </a:rPr>
              <a:t>ייצור אלומיניום, שנמצא בכמות יחסית גבוהה בנורות אלה, כרוך בשחרור</a:t>
            </a:r>
          </a:p>
          <a:p>
            <a:pPr algn="r" rtl="1"/>
            <a:r>
              <a:rPr lang="he-IL" sz="1600" dirty="0">
                <a:solidFill>
                  <a:schemeClr val="tx1"/>
                </a:solidFill>
              </a:rPr>
              <a:t>חומצה גופריתית, הגורמת לזיהום אוויר</a:t>
            </a:r>
            <a:endParaRPr lang="en-US" sz="1600" dirty="0">
              <a:solidFill>
                <a:schemeClr val="tx1"/>
              </a:solidFill>
            </a:endParaRPr>
          </a:p>
        </p:txBody>
      </p:sp>
      <p:sp>
        <p:nvSpPr>
          <p:cNvPr id="19" name="TextBox 18">
            <a:extLst>
              <a:ext uri="{FF2B5EF4-FFF2-40B4-BE49-F238E27FC236}">
                <a16:creationId xmlns:a16="http://schemas.microsoft.com/office/drawing/2014/main" xmlns="" id="{BFA19617-553E-8346-BCB9-6C4E532A6840}"/>
              </a:ext>
            </a:extLst>
          </p:cNvPr>
          <p:cNvSpPr txBox="1"/>
          <p:nvPr/>
        </p:nvSpPr>
        <p:spPr>
          <a:xfrm>
            <a:off x="8080125" y="3877066"/>
            <a:ext cx="1063876" cy="369332"/>
          </a:xfrm>
          <a:prstGeom prst="rect">
            <a:avLst/>
          </a:prstGeom>
          <a:noFill/>
        </p:spPr>
        <p:txBody>
          <a:bodyPr wrap="square" rtlCol="0">
            <a:spAutoFit/>
          </a:bodyPr>
          <a:lstStyle/>
          <a:p>
            <a:pPr algn="r"/>
            <a:r>
              <a:rPr lang="he-IL" dirty="0"/>
              <a:t>הבעיה:</a:t>
            </a:r>
            <a:endParaRPr lang="en-US" dirty="0"/>
          </a:p>
        </p:txBody>
      </p:sp>
      <p:sp>
        <p:nvSpPr>
          <p:cNvPr id="25" name="Rectangular Callout 24">
            <a:extLst>
              <a:ext uri="{FF2B5EF4-FFF2-40B4-BE49-F238E27FC236}">
                <a16:creationId xmlns:a16="http://schemas.microsoft.com/office/drawing/2014/main" xmlns="" id="{B0A641D1-4DBA-9445-9E16-2DA235B00D8D}"/>
              </a:ext>
            </a:extLst>
          </p:cNvPr>
          <p:cNvSpPr/>
          <p:nvPr/>
        </p:nvSpPr>
        <p:spPr>
          <a:xfrm>
            <a:off x="4029073" y="3871347"/>
            <a:ext cx="1722405" cy="375051"/>
          </a:xfrm>
          <a:prstGeom prst="wedgeRectCallout">
            <a:avLst>
              <a:gd name="adj1" fmla="val 11924"/>
              <a:gd name="adj2" fmla="val -95289"/>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6" name="Rectangular Callout 25">
            <a:extLst>
              <a:ext uri="{FF2B5EF4-FFF2-40B4-BE49-F238E27FC236}">
                <a16:creationId xmlns:a16="http://schemas.microsoft.com/office/drawing/2014/main" xmlns="" id="{6C89B51A-0691-BD4C-89F9-9837429A0F63}"/>
              </a:ext>
            </a:extLst>
          </p:cNvPr>
          <p:cNvSpPr/>
          <p:nvPr/>
        </p:nvSpPr>
        <p:spPr>
          <a:xfrm>
            <a:off x="6017469" y="3877067"/>
            <a:ext cx="1722405" cy="369332"/>
          </a:xfrm>
          <a:prstGeom prst="wedgeRectCallout">
            <a:avLst>
              <a:gd name="adj1" fmla="val 26608"/>
              <a:gd name="adj2" fmla="val -105874"/>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27" name="TextBox 26">
            <a:extLst>
              <a:ext uri="{FF2B5EF4-FFF2-40B4-BE49-F238E27FC236}">
                <a16:creationId xmlns:a16="http://schemas.microsoft.com/office/drawing/2014/main" xmlns="" id="{08E26709-25B2-AE47-B254-0CAE269A3BA6}"/>
              </a:ext>
            </a:extLst>
          </p:cNvPr>
          <p:cNvSpPr txBox="1"/>
          <p:nvPr/>
        </p:nvSpPr>
        <p:spPr>
          <a:xfrm>
            <a:off x="6248195" y="3877066"/>
            <a:ext cx="1170359" cy="369332"/>
          </a:xfrm>
          <a:prstGeom prst="rect">
            <a:avLst/>
          </a:prstGeom>
          <a:noFill/>
        </p:spPr>
        <p:txBody>
          <a:bodyPr wrap="square" rtlCol="0">
            <a:spAutoFit/>
          </a:bodyPr>
          <a:lstStyle/>
          <a:p>
            <a:pPr algn="ctr"/>
            <a:r>
              <a:rPr lang="he-IL" dirty="0"/>
              <a:t>בשימוש</a:t>
            </a:r>
            <a:endParaRPr lang="en-US" dirty="0"/>
          </a:p>
        </p:txBody>
      </p:sp>
      <p:sp>
        <p:nvSpPr>
          <p:cNvPr id="28" name="TextBox 27">
            <a:extLst>
              <a:ext uri="{FF2B5EF4-FFF2-40B4-BE49-F238E27FC236}">
                <a16:creationId xmlns:a16="http://schemas.microsoft.com/office/drawing/2014/main" xmlns="" id="{009850A3-7426-7744-9E23-28F94F631AE6}"/>
              </a:ext>
            </a:extLst>
          </p:cNvPr>
          <p:cNvSpPr txBox="1"/>
          <p:nvPr/>
        </p:nvSpPr>
        <p:spPr>
          <a:xfrm>
            <a:off x="4140635" y="3871347"/>
            <a:ext cx="1446687" cy="369332"/>
          </a:xfrm>
          <a:prstGeom prst="rect">
            <a:avLst/>
          </a:prstGeom>
          <a:noFill/>
        </p:spPr>
        <p:txBody>
          <a:bodyPr wrap="square" rtlCol="0">
            <a:spAutoFit/>
          </a:bodyPr>
          <a:lstStyle/>
          <a:p>
            <a:pPr algn="ctr"/>
            <a:r>
              <a:rPr lang="he-IL" dirty="0"/>
              <a:t>בסוף החיים</a:t>
            </a:r>
            <a:endParaRPr lang="en-US" dirty="0"/>
          </a:p>
        </p:txBody>
      </p:sp>
      <p:sp>
        <p:nvSpPr>
          <p:cNvPr id="29" name="TextBox 28">
            <a:extLst>
              <a:ext uri="{FF2B5EF4-FFF2-40B4-BE49-F238E27FC236}">
                <a16:creationId xmlns:a16="http://schemas.microsoft.com/office/drawing/2014/main" xmlns="" id="{9A1F31BA-276C-F343-A224-5624C04D37E8}"/>
              </a:ext>
            </a:extLst>
          </p:cNvPr>
          <p:cNvSpPr txBox="1"/>
          <p:nvPr/>
        </p:nvSpPr>
        <p:spPr>
          <a:xfrm>
            <a:off x="6690199" y="1118625"/>
            <a:ext cx="1170359" cy="369332"/>
          </a:xfrm>
          <a:prstGeom prst="rect">
            <a:avLst/>
          </a:prstGeom>
          <a:noFill/>
        </p:spPr>
        <p:txBody>
          <a:bodyPr wrap="square" rtlCol="0">
            <a:spAutoFit/>
          </a:bodyPr>
          <a:lstStyle/>
          <a:p>
            <a:r>
              <a:rPr lang="he-IL" dirty="0"/>
              <a:t>נורת להט</a:t>
            </a:r>
            <a:endParaRPr lang="en-US" dirty="0"/>
          </a:p>
        </p:txBody>
      </p:sp>
      <p:sp>
        <p:nvSpPr>
          <p:cNvPr id="30" name="TextBox 29">
            <a:extLst>
              <a:ext uri="{FF2B5EF4-FFF2-40B4-BE49-F238E27FC236}">
                <a16:creationId xmlns:a16="http://schemas.microsoft.com/office/drawing/2014/main" xmlns="" id="{FD9BEF57-E074-CA48-A0A2-BB76FD5A766A}"/>
              </a:ext>
            </a:extLst>
          </p:cNvPr>
          <p:cNvSpPr txBox="1"/>
          <p:nvPr/>
        </p:nvSpPr>
        <p:spPr>
          <a:xfrm>
            <a:off x="4142158" y="1118625"/>
            <a:ext cx="1893249" cy="369332"/>
          </a:xfrm>
          <a:prstGeom prst="rect">
            <a:avLst/>
          </a:prstGeom>
          <a:noFill/>
        </p:spPr>
        <p:txBody>
          <a:bodyPr wrap="square" rtlCol="0">
            <a:spAutoFit/>
          </a:bodyPr>
          <a:lstStyle/>
          <a:p>
            <a:r>
              <a:rPr lang="he-IL" dirty="0"/>
              <a:t>נורה פלואורסצנטית</a:t>
            </a:r>
            <a:endParaRPr lang="en-US" dirty="0"/>
          </a:p>
        </p:txBody>
      </p:sp>
      <p:sp>
        <p:nvSpPr>
          <p:cNvPr id="31" name="TextBox 30">
            <a:extLst>
              <a:ext uri="{FF2B5EF4-FFF2-40B4-BE49-F238E27FC236}">
                <a16:creationId xmlns:a16="http://schemas.microsoft.com/office/drawing/2014/main" xmlns="" id="{6996EF6E-35AA-9745-8740-5759DE2498C9}"/>
              </a:ext>
            </a:extLst>
          </p:cNvPr>
          <p:cNvSpPr txBox="1"/>
          <p:nvPr/>
        </p:nvSpPr>
        <p:spPr>
          <a:xfrm>
            <a:off x="1921513" y="1118625"/>
            <a:ext cx="1893249" cy="369332"/>
          </a:xfrm>
          <a:prstGeom prst="rect">
            <a:avLst/>
          </a:prstGeom>
          <a:noFill/>
        </p:spPr>
        <p:txBody>
          <a:bodyPr wrap="square" rtlCol="0">
            <a:spAutoFit/>
          </a:bodyPr>
          <a:lstStyle/>
          <a:p>
            <a:pPr algn="ctr" rtl="1"/>
            <a:r>
              <a:rPr lang="he-IL" dirty="0"/>
              <a:t>נורת </a:t>
            </a:r>
            <a:r>
              <a:rPr lang="en-US" sz="1600" dirty="0"/>
              <a:t>LED</a:t>
            </a:r>
            <a:endParaRPr lang="en-US" dirty="0"/>
          </a:p>
        </p:txBody>
      </p:sp>
    </p:spTree>
    <p:extLst>
      <p:ext uri="{BB962C8B-B14F-4D97-AF65-F5344CB8AC3E}">
        <p14:creationId xmlns:p14="http://schemas.microsoft.com/office/powerpoint/2010/main" val="362451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e-IL" dirty="0"/>
              <a:t>שיקולים סביבתיים</a:t>
            </a:r>
            <a:endParaRPr lang="en-US" dirty="0"/>
          </a:p>
        </p:txBody>
      </p:sp>
      <p:sp>
        <p:nvSpPr>
          <p:cNvPr id="9" name="Content Placeholder 8"/>
          <p:cNvSpPr>
            <a:spLocks noGrp="1"/>
          </p:cNvSpPr>
          <p:nvPr>
            <p:ph sz="half" idx="2"/>
          </p:nvPr>
        </p:nvSpPr>
        <p:spPr>
          <a:xfrm>
            <a:off x="4935572" y="2226469"/>
            <a:ext cx="3886200" cy="3263504"/>
          </a:xfrm>
        </p:spPr>
        <p:txBody>
          <a:bodyPr>
            <a:normAutofit/>
          </a:bodyPr>
          <a:lstStyle/>
          <a:p>
            <a:pPr marL="0" indent="0">
              <a:buNone/>
            </a:pPr>
            <a:endParaRPr lang="he-IL" dirty="0"/>
          </a:p>
          <a:p>
            <a:pPr marL="0" indent="0">
              <a:buNone/>
            </a:pP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6737"/>
          <a:stretch/>
        </p:blipFill>
        <p:spPr>
          <a:xfrm>
            <a:off x="2010586" y="1509995"/>
            <a:ext cx="5849972" cy="2198405"/>
          </a:xfrm>
          <a:prstGeom prst="rect">
            <a:avLst/>
          </a:prstGeom>
          <a:ln>
            <a:noFill/>
          </a:ln>
          <a:effectLst>
            <a:softEdge rad="31750"/>
          </a:effectLst>
        </p:spPr>
      </p:pic>
      <p:sp>
        <p:nvSpPr>
          <p:cNvPr id="2" name="TextBox 1"/>
          <p:cNvSpPr txBox="1"/>
          <p:nvPr/>
        </p:nvSpPr>
        <p:spPr>
          <a:xfrm>
            <a:off x="1917561" y="4759361"/>
            <a:ext cx="5849972" cy="369332"/>
          </a:xfrm>
          <a:prstGeom prst="rect">
            <a:avLst/>
          </a:prstGeom>
          <a:noFill/>
        </p:spPr>
        <p:txBody>
          <a:bodyPr wrap="square" rtlCol="0">
            <a:spAutoFit/>
          </a:bodyPr>
          <a:lstStyle/>
          <a:p>
            <a:pPr algn="r" rtl="1"/>
            <a:r>
              <a:rPr lang="he-IL" dirty="0"/>
              <a:t>מבחינה סביבתית נורות ה- </a:t>
            </a:r>
            <a:r>
              <a:rPr lang="en-US" dirty="0"/>
              <a:t>LED</a:t>
            </a:r>
            <a:r>
              <a:rPr lang="he-IL" dirty="0"/>
              <a:t> נחשבות למומלצות יותר</a:t>
            </a:r>
          </a:p>
        </p:txBody>
      </p:sp>
      <p:sp>
        <p:nvSpPr>
          <p:cNvPr id="5" name="Notched Right Arrow 4"/>
          <p:cNvSpPr/>
          <p:nvPr/>
        </p:nvSpPr>
        <p:spPr>
          <a:xfrm flipH="1">
            <a:off x="4842852" y="5489973"/>
            <a:ext cx="330740" cy="223737"/>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Rectangle 7"/>
          <p:cNvSpPr/>
          <p:nvPr/>
        </p:nvSpPr>
        <p:spPr>
          <a:xfrm>
            <a:off x="5250548" y="5385075"/>
            <a:ext cx="3387466" cy="369332"/>
          </a:xfrm>
          <a:prstGeom prst="rect">
            <a:avLst/>
          </a:prstGeom>
        </p:spPr>
        <p:txBody>
          <a:bodyPr wrap="none">
            <a:spAutoFit/>
          </a:bodyPr>
          <a:lstStyle/>
          <a:p>
            <a:pPr algn="r" rtl="1"/>
            <a:r>
              <a:rPr lang="he-IL" dirty="0"/>
              <a:t>השיקול:</a:t>
            </a:r>
            <a:r>
              <a:rPr lang="en-US" dirty="0"/>
              <a:t> </a:t>
            </a:r>
            <a:r>
              <a:rPr lang="he-IL" dirty="0"/>
              <a:t>מחזיקות מעמד הרבה שנים</a:t>
            </a:r>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3686001" y="5183161"/>
                <a:ext cx="918959" cy="773160"/>
              </a:xfrm>
              <a:prstGeom prst="rect">
                <a:avLst/>
              </a:prstGeom>
              <a:noFill/>
            </p:spPr>
            <p:txBody>
              <a:bodyPr wrap="square" rtlCol="0">
                <a:spAutoFit/>
              </a:bodyPr>
              <a:lstStyle/>
              <a:p>
                <a:pPr algn="r" rtl="1"/>
                <a14:m>
                  <m:oMathPara xmlns:m="http://schemas.openxmlformats.org/officeDocument/2006/math">
                    <m:oMathParaPr>
                      <m:jc m:val="centerGroup"/>
                    </m:oMathParaPr>
                    <m:oMath xmlns:m="http://schemas.openxmlformats.org/officeDocument/2006/math">
                      <m:f>
                        <m:fPr>
                          <m:ctrlPr>
                            <a:rPr lang="he-IL" b="0" i="1" smtClean="0">
                              <a:latin typeface="Cambria Math" panose="02040503050406030204" pitchFamily="18" charset="0"/>
                            </a:rPr>
                          </m:ctrlPr>
                        </m:fPr>
                        <m:num>
                          <m:r>
                            <a:rPr lang="he-IL" b="0" i="1" smtClean="0">
                              <a:latin typeface="Cambria Math" panose="02040503050406030204" pitchFamily="18" charset="0"/>
                            </a:rPr>
                            <m:t>אוויר</m:t>
                          </m:r>
                          <m:r>
                            <a:rPr lang="he-IL" b="0" i="1" smtClean="0">
                              <a:latin typeface="Cambria Math" panose="02040503050406030204" pitchFamily="18" charset="0"/>
                            </a:rPr>
                            <m:t> </m:t>
                          </m:r>
                          <m:r>
                            <a:rPr lang="he-IL" b="0" i="1" smtClean="0">
                              <a:latin typeface="Cambria Math" panose="02040503050406030204" pitchFamily="18" charset="0"/>
                            </a:rPr>
                            <m:t>זיהום</m:t>
                          </m:r>
                        </m:num>
                        <m:den>
                          <m:r>
                            <a:rPr lang="he-IL" b="0" i="1" smtClean="0">
                              <a:latin typeface="Cambria Math" panose="02040503050406030204" pitchFamily="18" charset="0"/>
                            </a:rPr>
                            <m:t>חיים</m:t>
                          </m:r>
                          <m:r>
                            <a:rPr lang="he-IL" b="0" i="1" smtClean="0">
                              <a:latin typeface="Cambria Math" panose="02040503050406030204" pitchFamily="18" charset="0"/>
                            </a:rPr>
                            <m:t> </m:t>
                          </m:r>
                          <m:r>
                            <a:rPr lang="he-IL" b="0" i="1" smtClean="0">
                              <a:latin typeface="Cambria Math" panose="02040503050406030204" pitchFamily="18" charset="0"/>
                            </a:rPr>
                            <m:t>זמן</m:t>
                          </m:r>
                        </m:den>
                      </m:f>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3686001" y="5183161"/>
                <a:ext cx="918959" cy="773160"/>
              </a:xfrm>
              <a:prstGeom prst="rect">
                <a:avLst/>
              </a:prstGeom>
              <a:blipFill rotWithShape="0">
                <a:blip r:embed="rId3"/>
                <a:stretch>
                  <a:fillRect r="-13333"/>
                </a:stretch>
              </a:blipFill>
            </p:spPr>
            <p:txBody>
              <a:bodyPr/>
              <a:lstStyle/>
              <a:p>
                <a:r>
                  <a:rPr lang="en-US">
                    <a:noFill/>
                  </a:rPr>
                  <a:t> </a:t>
                </a:r>
              </a:p>
            </p:txBody>
          </p:sp>
        </mc:Fallback>
      </mc:AlternateContent>
      <p:sp>
        <p:nvSpPr>
          <p:cNvPr id="20" name="Rectangle 19"/>
          <p:cNvSpPr/>
          <p:nvPr/>
        </p:nvSpPr>
        <p:spPr>
          <a:xfrm>
            <a:off x="2809146" y="5385075"/>
            <a:ext cx="925253" cy="369332"/>
          </a:xfrm>
          <a:prstGeom prst="rect">
            <a:avLst/>
          </a:prstGeom>
        </p:spPr>
        <p:txBody>
          <a:bodyPr wrap="none">
            <a:spAutoFit/>
          </a:bodyPr>
          <a:lstStyle/>
          <a:p>
            <a:r>
              <a:rPr lang="he-IL" dirty="0"/>
              <a:t>יוצא קטן</a:t>
            </a:r>
            <a:endParaRPr lang="en-US" dirty="0"/>
          </a:p>
        </p:txBody>
      </p:sp>
      <p:sp>
        <p:nvSpPr>
          <p:cNvPr id="21" name="TextBox 20">
            <a:extLst>
              <a:ext uri="{FF2B5EF4-FFF2-40B4-BE49-F238E27FC236}">
                <a16:creationId xmlns:a16="http://schemas.microsoft.com/office/drawing/2014/main" xmlns="" id="{8C97F576-A279-1348-AD08-3A1C9194B37E}"/>
              </a:ext>
            </a:extLst>
          </p:cNvPr>
          <p:cNvSpPr txBox="1"/>
          <p:nvPr/>
        </p:nvSpPr>
        <p:spPr>
          <a:xfrm>
            <a:off x="8080125" y="3877066"/>
            <a:ext cx="1063876" cy="369332"/>
          </a:xfrm>
          <a:prstGeom prst="rect">
            <a:avLst/>
          </a:prstGeom>
          <a:noFill/>
        </p:spPr>
        <p:txBody>
          <a:bodyPr wrap="square" rtlCol="0">
            <a:spAutoFit/>
          </a:bodyPr>
          <a:lstStyle/>
          <a:p>
            <a:pPr algn="r"/>
            <a:r>
              <a:rPr lang="he-IL" dirty="0"/>
              <a:t>הבעיה:</a:t>
            </a:r>
            <a:endParaRPr lang="en-US" dirty="0"/>
          </a:p>
        </p:txBody>
      </p:sp>
      <p:sp>
        <p:nvSpPr>
          <p:cNvPr id="22" name="Rectangular Callout 21">
            <a:extLst>
              <a:ext uri="{FF2B5EF4-FFF2-40B4-BE49-F238E27FC236}">
                <a16:creationId xmlns:a16="http://schemas.microsoft.com/office/drawing/2014/main" xmlns="" id="{BCD883EE-14C8-0546-B8F2-FE283C6D0DB5}"/>
              </a:ext>
            </a:extLst>
          </p:cNvPr>
          <p:cNvSpPr/>
          <p:nvPr/>
        </p:nvSpPr>
        <p:spPr>
          <a:xfrm>
            <a:off x="1921513" y="3871347"/>
            <a:ext cx="1722405" cy="375052"/>
          </a:xfrm>
          <a:prstGeom prst="wedgeRectCallout">
            <a:avLst>
              <a:gd name="adj1" fmla="val -7843"/>
              <a:gd name="adj2" fmla="val -92695"/>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3" name="Rectangular Callout 22">
            <a:extLst>
              <a:ext uri="{FF2B5EF4-FFF2-40B4-BE49-F238E27FC236}">
                <a16:creationId xmlns:a16="http://schemas.microsoft.com/office/drawing/2014/main" xmlns="" id="{9D96ECBA-EFE2-3C41-896F-F36813233400}"/>
              </a:ext>
            </a:extLst>
          </p:cNvPr>
          <p:cNvSpPr/>
          <p:nvPr/>
        </p:nvSpPr>
        <p:spPr>
          <a:xfrm>
            <a:off x="4029073" y="3871347"/>
            <a:ext cx="1722405" cy="375051"/>
          </a:xfrm>
          <a:prstGeom prst="wedgeRectCallout">
            <a:avLst>
              <a:gd name="adj1" fmla="val 11924"/>
              <a:gd name="adj2" fmla="val -95289"/>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Rectangular Callout 23">
            <a:extLst>
              <a:ext uri="{FF2B5EF4-FFF2-40B4-BE49-F238E27FC236}">
                <a16:creationId xmlns:a16="http://schemas.microsoft.com/office/drawing/2014/main" xmlns="" id="{B25B312A-8F79-6B4F-9934-0E4668D3BAE6}"/>
              </a:ext>
            </a:extLst>
          </p:cNvPr>
          <p:cNvSpPr/>
          <p:nvPr/>
        </p:nvSpPr>
        <p:spPr>
          <a:xfrm>
            <a:off x="6017469" y="3877067"/>
            <a:ext cx="1722405" cy="369332"/>
          </a:xfrm>
          <a:prstGeom prst="wedgeRectCallout">
            <a:avLst>
              <a:gd name="adj1" fmla="val 26608"/>
              <a:gd name="adj2" fmla="val -105874"/>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25" name="TextBox 24">
            <a:extLst>
              <a:ext uri="{FF2B5EF4-FFF2-40B4-BE49-F238E27FC236}">
                <a16:creationId xmlns:a16="http://schemas.microsoft.com/office/drawing/2014/main" xmlns="" id="{804B1B45-671A-384C-913E-336083D19636}"/>
              </a:ext>
            </a:extLst>
          </p:cNvPr>
          <p:cNvSpPr txBox="1"/>
          <p:nvPr/>
        </p:nvSpPr>
        <p:spPr>
          <a:xfrm>
            <a:off x="6248195" y="3877066"/>
            <a:ext cx="1170359" cy="369332"/>
          </a:xfrm>
          <a:prstGeom prst="rect">
            <a:avLst/>
          </a:prstGeom>
          <a:noFill/>
        </p:spPr>
        <p:txBody>
          <a:bodyPr wrap="square" rtlCol="0">
            <a:spAutoFit/>
          </a:bodyPr>
          <a:lstStyle/>
          <a:p>
            <a:pPr algn="ctr"/>
            <a:r>
              <a:rPr lang="he-IL" dirty="0"/>
              <a:t>בשימוש</a:t>
            </a:r>
            <a:endParaRPr lang="en-US" dirty="0"/>
          </a:p>
        </p:txBody>
      </p:sp>
      <p:sp>
        <p:nvSpPr>
          <p:cNvPr id="26" name="TextBox 25">
            <a:extLst>
              <a:ext uri="{FF2B5EF4-FFF2-40B4-BE49-F238E27FC236}">
                <a16:creationId xmlns:a16="http://schemas.microsoft.com/office/drawing/2014/main" xmlns="" id="{D6BD9349-BC67-4B47-B099-BF5DEF52659A}"/>
              </a:ext>
            </a:extLst>
          </p:cNvPr>
          <p:cNvSpPr txBox="1"/>
          <p:nvPr/>
        </p:nvSpPr>
        <p:spPr>
          <a:xfrm>
            <a:off x="4140635" y="3871347"/>
            <a:ext cx="1446687" cy="369332"/>
          </a:xfrm>
          <a:prstGeom prst="rect">
            <a:avLst/>
          </a:prstGeom>
          <a:noFill/>
        </p:spPr>
        <p:txBody>
          <a:bodyPr wrap="square" rtlCol="0">
            <a:spAutoFit/>
          </a:bodyPr>
          <a:lstStyle/>
          <a:p>
            <a:pPr algn="ctr"/>
            <a:r>
              <a:rPr lang="he-IL" dirty="0"/>
              <a:t>בסוף החיים</a:t>
            </a:r>
            <a:endParaRPr lang="en-US" dirty="0"/>
          </a:p>
        </p:txBody>
      </p:sp>
      <p:sp>
        <p:nvSpPr>
          <p:cNvPr id="27" name="TextBox 26">
            <a:extLst>
              <a:ext uri="{FF2B5EF4-FFF2-40B4-BE49-F238E27FC236}">
                <a16:creationId xmlns:a16="http://schemas.microsoft.com/office/drawing/2014/main" xmlns="" id="{8A7458E6-1F72-5544-9DE9-15F1F3C848CF}"/>
              </a:ext>
            </a:extLst>
          </p:cNvPr>
          <p:cNvSpPr txBox="1"/>
          <p:nvPr/>
        </p:nvSpPr>
        <p:spPr>
          <a:xfrm>
            <a:off x="1995075" y="3864878"/>
            <a:ext cx="1446687" cy="369332"/>
          </a:xfrm>
          <a:prstGeom prst="rect">
            <a:avLst/>
          </a:prstGeom>
          <a:noFill/>
        </p:spPr>
        <p:txBody>
          <a:bodyPr wrap="square" rtlCol="0">
            <a:spAutoFit/>
          </a:bodyPr>
          <a:lstStyle/>
          <a:p>
            <a:pPr algn="ctr"/>
            <a:r>
              <a:rPr lang="he-IL" dirty="0"/>
              <a:t>בייצור</a:t>
            </a:r>
            <a:endParaRPr lang="en-US" dirty="0"/>
          </a:p>
        </p:txBody>
      </p:sp>
      <p:sp>
        <p:nvSpPr>
          <p:cNvPr id="28" name="TextBox 27">
            <a:extLst>
              <a:ext uri="{FF2B5EF4-FFF2-40B4-BE49-F238E27FC236}">
                <a16:creationId xmlns:a16="http://schemas.microsoft.com/office/drawing/2014/main" xmlns="" id="{DE50CA8D-FE89-2340-9BDD-07AE6717FEF2}"/>
              </a:ext>
            </a:extLst>
          </p:cNvPr>
          <p:cNvSpPr txBox="1"/>
          <p:nvPr/>
        </p:nvSpPr>
        <p:spPr>
          <a:xfrm>
            <a:off x="6690199" y="1118625"/>
            <a:ext cx="1170359" cy="369332"/>
          </a:xfrm>
          <a:prstGeom prst="rect">
            <a:avLst/>
          </a:prstGeom>
          <a:noFill/>
        </p:spPr>
        <p:txBody>
          <a:bodyPr wrap="square" rtlCol="0">
            <a:spAutoFit/>
          </a:bodyPr>
          <a:lstStyle/>
          <a:p>
            <a:r>
              <a:rPr lang="he-IL" dirty="0"/>
              <a:t>נורת להט</a:t>
            </a:r>
            <a:endParaRPr lang="en-US" dirty="0"/>
          </a:p>
        </p:txBody>
      </p:sp>
      <p:sp>
        <p:nvSpPr>
          <p:cNvPr id="29" name="TextBox 28">
            <a:extLst>
              <a:ext uri="{FF2B5EF4-FFF2-40B4-BE49-F238E27FC236}">
                <a16:creationId xmlns:a16="http://schemas.microsoft.com/office/drawing/2014/main" xmlns="" id="{AD89A94B-2554-584C-A49F-03273358B998}"/>
              </a:ext>
            </a:extLst>
          </p:cNvPr>
          <p:cNvSpPr txBox="1"/>
          <p:nvPr/>
        </p:nvSpPr>
        <p:spPr>
          <a:xfrm>
            <a:off x="4142158" y="1118625"/>
            <a:ext cx="1893249" cy="369332"/>
          </a:xfrm>
          <a:prstGeom prst="rect">
            <a:avLst/>
          </a:prstGeom>
          <a:noFill/>
        </p:spPr>
        <p:txBody>
          <a:bodyPr wrap="square" rtlCol="0">
            <a:spAutoFit/>
          </a:bodyPr>
          <a:lstStyle/>
          <a:p>
            <a:r>
              <a:rPr lang="he-IL" dirty="0"/>
              <a:t>נורה פלואורסצנטית</a:t>
            </a:r>
            <a:endParaRPr lang="en-US" dirty="0"/>
          </a:p>
        </p:txBody>
      </p:sp>
      <p:sp>
        <p:nvSpPr>
          <p:cNvPr id="30" name="TextBox 29">
            <a:extLst>
              <a:ext uri="{FF2B5EF4-FFF2-40B4-BE49-F238E27FC236}">
                <a16:creationId xmlns:a16="http://schemas.microsoft.com/office/drawing/2014/main" xmlns="" id="{6383785C-9E26-7542-B0D0-8F411C9ECE27}"/>
              </a:ext>
            </a:extLst>
          </p:cNvPr>
          <p:cNvSpPr txBox="1"/>
          <p:nvPr/>
        </p:nvSpPr>
        <p:spPr>
          <a:xfrm>
            <a:off x="1921513" y="1118625"/>
            <a:ext cx="1893249" cy="369332"/>
          </a:xfrm>
          <a:prstGeom prst="rect">
            <a:avLst/>
          </a:prstGeom>
          <a:noFill/>
        </p:spPr>
        <p:txBody>
          <a:bodyPr wrap="square" rtlCol="0">
            <a:spAutoFit/>
          </a:bodyPr>
          <a:lstStyle/>
          <a:p>
            <a:pPr algn="ctr" rtl="1"/>
            <a:r>
              <a:rPr lang="he-IL" dirty="0"/>
              <a:t>נורת </a:t>
            </a:r>
            <a:r>
              <a:rPr lang="en-US" sz="1600" dirty="0"/>
              <a:t>LED</a:t>
            </a:r>
            <a:endParaRPr lang="en-US" dirty="0"/>
          </a:p>
        </p:txBody>
      </p:sp>
    </p:spTree>
    <p:extLst>
      <p:ext uri="{BB962C8B-B14F-4D97-AF65-F5344CB8AC3E}">
        <p14:creationId xmlns:p14="http://schemas.microsoft.com/office/powerpoint/2010/main" val="3621444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e-IL" dirty="0"/>
              <a:t>סקר כיתתי</a:t>
            </a:r>
            <a:endParaRPr lang="en-US" dirty="0"/>
          </a:p>
        </p:txBody>
      </p:sp>
      <p:sp>
        <p:nvSpPr>
          <p:cNvPr id="5" name="Content Placeholder 7"/>
          <p:cNvSpPr txBox="1">
            <a:spLocks/>
          </p:cNvSpPr>
          <p:nvPr/>
        </p:nvSpPr>
        <p:spPr>
          <a:xfrm>
            <a:off x="4629150" y="868549"/>
            <a:ext cx="3886200" cy="818288"/>
          </a:xfrm>
          <a:prstGeom prst="rect">
            <a:avLst/>
          </a:prstGeom>
        </p:spPr>
        <p:txBody>
          <a:bodyPr vert="horz" lIns="68580" tIns="34290" rIns="68580" bIns="34290" rtlCol="1">
            <a:normAutofit fontScale="25000" lnSpcReduction="20000"/>
          </a:bodyPr>
          <a:lstStyle>
            <a:lvl1pPr marL="228600" indent="-228600" algn="r" defTabSz="914400" rtl="1"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he-IL" sz="8000" dirty="0"/>
              <a:t/>
            </a:r>
            <a:br>
              <a:rPr lang="he-IL" sz="8000" dirty="0"/>
            </a:br>
            <a:r>
              <a:rPr lang="he-IL" sz="8000" dirty="0"/>
              <a:t>איזו נורה אתם הייתם קונים?</a:t>
            </a:r>
          </a:p>
          <a:p>
            <a:pPr marL="0" indent="0">
              <a:buNone/>
            </a:pPr>
            <a:endParaRPr lang="he-IL" sz="1200" dirty="0"/>
          </a:p>
          <a:p>
            <a:pPr marL="0" indent="0">
              <a:buNone/>
            </a:pPr>
            <a:r>
              <a:rPr lang="he-IL" sz="1200" dirty="0"/>
              <a:t> </a:t>
            </a:r>
            <a:endParaRPr lang="he-IL" sz="2100" dirty="0"/>
          </a:p>
          <a:p>
            <a:pPr marL="0" indent="0">
              <a:buNone/>
            </a:pPr>
            <a:r>
              <a:rPr lang="he-IL" sz="2100" dirty="0"/>
              <a:t/>
            </a:r>
            <a:br>
              <a:rPr lang="he-IL" sz="2100" dirty="0"/>
            </a:br>
            <a:endParaRPr lang="en-US" sz="2100" dirty="0"/>
          </a:p>
        </p:txBody>
      </p:sp>
      <p:pic>
        <p:nvPicPr>
          <p:cNvPr id="9" name="Content Placeholder 6">
            <a:extLst>
              <a:ext uri="{FF2B5EF4-FFF2-40B4-BE49-F238E27FC236}">
                <a16:creationId xmlns:a16="http://schemas.microsoft.com/office/drawing/2014/main" xmlns="" id="{823F5C40-F136-0F41-AD14-218A05F507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2627" y="1798781"/>
            <a:ext cx="7537068" cy="3823349"/>
          </a:xfrm>
        </p:spPr>
      </p:pic>
    </p:spTree>
    <p:extLst>
      <p:ext uri="{BB962C8B-B14F-4D97-AF65-F5344CB8AC3E}">
        <p14:creationId xmlns:p14="http://schemas.microsoft.com/office/powerpoint/2010/main" val="86039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95125" y="-58433"/>
            <a:ext cx="7386693" cy="1325563"/>
          </a:xfrm>
        </p:spPr>
        <p:txBody>
          <a:bodyPr/>
          <a:lstStyle/>
          <a:p>
            <a:r>
              <a:rPr lang="he-IL" dirty="0"/>
              <a:t>סקר כיתתי</a:t>
            </a:r>
            <a:endParaRPr lang="en-US" dirty="0"/>
          </a:p>
        </p:txBody>
      </p:sp>
      <p:sp>
        <p:nvSpPr>
          <p:cNvPr id="5" name="Content Placeholder 7"/>
          <p:cNvSpPr txBox="1">
            <a:spLocks/>
          </p:cNvSpPr>
          <p:nvPr/>
        </p:nvSpPr>
        <p:spPr>
          <a:xfrm>
            <a:off x="927962" y="1619258"/>
            <a:ext cx="7177898" cy="436016"/>
          </a:xfrm>
          <a:prstGeom prst="rect">
            <a:avLst/>
          </a:prstGeom>
        </p:spPr>
        <p:txBody>
          <a:bodyPr vert="horz" lIns="68580" tIns="34290" rIns="68580" bIns="34290" rtlCol="1">
            <a:normAutofit/>
          </a:bodyPr>
          <a:lstStyle>
            <a:lvl1pPr marL="228600" indent="-228600" algn="r" defTabSz="914400" rtl="1"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he-IL" sz="2400" dirty="0"/>
              <a:t>עד כמה חשובים בעיניכם השיקולים הסביבתיים?</a:t>
            </a:r>
          </a:p>
        </p:txBody>
      </p:sp>
      <p:grpSp>
        <p:nvGrpSpPr>
          <p:cNvPr id="22" name="Group 21">
            <a:extLst>
              <a:ext uri="{FF2B5EF4-FFF2-40B4-BE49-F238E27FC236}">
                <a16:creationId xmlns:a16="http://schemas.microsoft.com/office/drawing/2014/main" xmlns="" id="{80E165E0-AB44-AF45-9947-43B5C2E86028}"/>
              </a:ext>
            </a:extLst>
          </p:cNvPr>
          <p:cNvGrpSpPr/>
          <p:nvPr/>
        </p:nvGrpSpPr>
        <p:grpSpPr>
          <a:xfrm>
            <a:off x="1219200" y="2407403"/>
            <a:ext cx="7634431" cy="952484"/>
            <a:chOff x="1675733" y="1660199"/>
            <a:chExt cx="7184336" cy="763711"/>
          </a:xfrm>
        </p:grpSpPr>
        <p:sp>
          <p:nvSpPr>
            <p:cNvPr id="3" name="Rounded Rectangle 2">
              <a:extLst>
                <a:ext uri="{FF2B5EF4-FFF2-40B4-BE49-F238E27FC236}">
                  <a16:creationId xmlns:a16="http://schemas.microsoft.com/office/drawing/2014/main" xmlns="" id="{47998DDA-F525-0F4B-AC9C-63E01A97E8BE}"/>
                </a:ext>
              </a:extLst>
            </p:cNvPr>
            <p:cNvSpPr/>
            <p:nvPr/>
          </p:nvSpPr>
          <p:spPr>
            <a:xfrm>
              <a:off x="2518636" y="1949260"/>
              <a:ext cx="5563182" cy="474650"/>
            </a:xfrm>
            <a:prstGeom prst="roundRect">
              <a:avLst/>
            </a:prstGeom>
            <a:solidFill>
              <a:schemeClr val="bg1">
                <a:lumMod val="95000"/>
              </a:schemeClr>
            </a:solidFill>
            <a:ln w="3175">
              <a:solidFill>
                <a:schemeClr val="tx1">
                  <a:lumMod val="25000"/>
                  <a:lumOff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x-none"/>
            </a:p>
          </p:txBody>
        </p:sp>
        <p:grpSp>
          <p:nvGrpSpPr>
            <p:cNvPr id="8" name="Group 7">
              <a:extLst>
                <a:ext uri="{FF2B5EF4-FFF2-40B4-BE49-F238E27FC236}">
                  <a16:creationId xmlns:a16="http://schemas.microsoft.com/office/drawing/2014/main" xmlns="" id="{EF0C3FAA-3560-E542-A30E-2830B5C8D52C}"/>
                </a:ext>
              </a:extLst>
            </p:cNvPr>
            <p:cNvGrpSpPr/>
            <p:nvPr/>
          </p:nvGrpSpPr>
          <p:grpSpPr>
            <a:xfrm>
              <a:off x="3091009" y="2109803"/>
              <a:ext cx="4418437" cy="167524"/>
              <a:chOff x="2982710" y="2109803"/>
              <a:chExt cx="4418437" cy="167524"/>
            </a:xfrm>
          </p:grpSpPr>
          <p:sp>
            <p:nvSpPr>
              <p:cNvPr id="6" name="Oval 5">
                <a:extLst>
                  <a:ext uri="{FF2B5EF4-FFF2-40B4-BE49-F238E27FC236}">
                    <a16:creationId xmlns:a16="http://schemas.microsoft.com/office/drawing/2014/main" xmlns="" id="{C8DAEAC8-1479-CB46-999F-92C6E55DB80A}"/>
                  </a:ext>
                </a:extLst>
              </p:cNvPr>
              <p:cNvSpPr/>
              <p:nvPr/>
            </p:nvSpPr>
            <p:spPr>
              <a:xfrm>
                <a:off x="2982710" y="2109803"/>
                <a:ext cx="167524" cy="167524"/>
              </a:xfrm>
              <a:prstGeom prst="ellipse">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Oval 8">
                <a:extLst>
                  <a:ext uri="{FF2B5EF4-FFF2-40B4-BE49-F238E27FC236}">
                    <a16:creationId xmlns:a16="http://schemas.microsoft.com/office/drawing/2014/main" xmlns="" id="{A6854B37-6F71-C14E-BC0C-B53FB3D0212C}"/>
                  </a:ext>
                </a:extLst>
              </p:cNvPr>
              <p:cNvSpPr/>
              <p:nvPr/>
            </p:nvSpPr>
            <p:spPr>
              <a:xfrm>
                <a:off x="4045438" y="2109803"/>
                <a:ext cx="167524" cy="167524"/>
              </a:xfrm>
              <a:prstGeom prst="ellipse">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Oval 9">
                <a:extLst>
                  <a:ext uri="{FF2B5EF4-FFF2-40B4-BE49-F238E27FC236}">
                    <a16:creationId xmlns:a16="http://schemas.microsoft.com/office/drawing/2014/main" xmlns="" id="{2E7174F5-9815-B946-A2F9-20B1152BEE9D}"/>
                  </a:ext>
                </a:extLst>
              </p:cNvPr>
              <p:cNvSpPr/>
              <p:nvPr/>
            </p:nvSpPr>
            <p:spPr>
              <a:xfrm>
                <a:off x="5108166" y="2109803"/>
                <a:ext cx="167524" cy="167524"/>
              </a:xfrm>
              <a:prstGeom prst="ellipse">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Oval 11">
                <a:extLst>
                  <a:ext uri="{FF2B5EF4-FFF2-40B4-BE49-F238E27FC236}">
                    <a16:creationId xmlns:a16="http://schemas.microsoft.com/office/drawing/2014/main" xmlns="" id="{E77359F1-DBF7-A246-AA60-0B1F487F90EF}"/>
                  </a:ext>
                </a:extLst>
              </p:cNvPr>
              <p:cNvSpPr/>
              <p:nvPr/>
            </p:nvSpPr>
            <p:spPr>
              <a:xfrm>
                <a:off x="6170894" y="2109803"/>
                <a:ext cx="167524" cy="167524"/>
              </a:xfrm>
              <a:prstGeom prst="ellipse">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Oval 12">
                <a:extLst>
                  <a:ext uri="{FF2B5EF4-FFF2-40B4-BE49-F238E27FC236}">
                    <a16:creationId xmlns:a16="http://schemas.microsoft.com/office/drawing/2014/main" xmlns="" id="{4FD44296-501B-B74E-A1EB-3C8769DB7784}"/>
                  </a:ext>
                </a:extLst>
              </p:cNvPr>
              <p:cNvSpPr/>
              <p:nvPr/>
            </p:nvSpPr>
            <p:spPr>
              <a:xfrm>
                <a:off x="7233623" y="2109803"/>
                <a:ext cx="167524" cy="167524"/>
              </a:xfrm>
              <a:prstGeom prst="ellipse">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5" name="TextBox 14">
              <a:extLst>
                <a:ext uri="{FF2B5EF4-FFF2-40B4-BE49-F238E27FC236}">
                  <a16:creationId xmlns:a16="http://schemas.microsoft.com/office/drawing/2014/main" xmlns="" id="{0FD2F509-7019-374A-8E4E-B2B6E2AC56A1}"/>
                </a:ext>
              </a:extLst>
            </p:cNvPr>
            <p:cNvSpPr txBox="1"/>
            <p:nvPr/>
          </p:nvSpPr>
          <p:spPr>
            <a:xfrm>
              <a:off x="3047172" y="1660200"/>
              <a:ext cx="255198" cy="246221"/>
            </a:xfrm>
            <a:prstGeom prst="rect">
              <a:avLst/>
            </a:prstGeom>
            <a:noFill/>
          </p:spPr>
          <p:txBody>
            <a:bodyPr wrap="none" rtlCol="0">
              <a:spAutoFit/>
            </a:bodyPr>
            <a:lstStyle/>
            <a:p>
              <a:r>
                <a:rPr lang="x-none" sz="1000" dirty="0">
                  <a:solidFill>
                    <a:schemeClr val="bg2">
                      <a:lumMod val="50000"/>
                    </a:schemeClr>
                  </a:solidFill>
                </a:rPr>
                <a:t>1</a:t>
              </a:r>
            </a:p>
          </p:txBody>
        </p:sp>
        <p:sp>
          <p:nvSpPr>
            <p:cNvPr id="16" name="TextBox 15">
              <a:extLst>
                <a:ext uri="{FF2B5EF4-FFF2-40B4-BE49-F238E27FC236}">
                  <a16:creationId xmlns:a16="http://schemas.microsoft.com/office/drawing/2014/main" xmlns="" id="{10A85493-736D-744E-BEEF-4B9E6ABF8DA1}"/>
                </a:ext>
              </a:extLst>
            </p:cNvPr>
            <p:cNvSpPr txBox="1"/>
            <p:nvPr/>
          </p:nvSpPr>
          <p:spPr>
            <a:xfrm>
              <a:off x="4109900" y="1660200"/>
              <a:ext cx="255198" cy="246221"/>
            </a:xfrm>
            <a:prstGeom prst="rect">
              <a:avLst/>
            </a:prstGeom>
            <a:noFill/>
          </p:spPr>
          <p:txBody>
            <a:bodyPr wrap="none" rtlCol="0">
              <a:spAutoFit/>
            </a:bodyPr>
            <a:lstStyle/>
            <a:p>
              <a:r>
                <a:rPr lang="x-none" sz="1000" dirty="0">
                  <a:solidFill>
                    <a:schemeClr val="bg2">
                      <a:lumMod val="50000"/>
                    </a:schemeClr>
                  </a:solidFill>
                </a:rPr>
                <a:t>2</a:t>
              </a:r>
            </a:p>
          </p:txBody>
        </p:sp>
        <p:sp>
          <p:nvSpPr>
            <p:cNvPr id="17" name="TextBox 16">
              <a:extLst>
                <a:ext uri="{FF2B5EF4-FFF2-40B4-BE49-F238E27FC236}">
                  <a16:creationId xmlns:a16="http://schemas.microsoft.com/office/drawing/2014/main" xmlns="" id="{DE7F26C4-63F8-7F42-BC7E-1DC7585BA104}"/>
                </a:ext>
              </a:extLst>
            </p:cNvPr>
            <p:cNvSpPr txBox="1"/>
            <p:nvPr/>
          </p:nvSpPr>
          <p:spPr>
            <a:xfrm>
              <a:off x="5216465" y="1660199"/>
              <a:ext cx="255198" cy="246221"/>
            </a:xfrm>
            <a:prstGeom prst="rect">
              <a:avLst/>
            </a:prstGeom>
            <a:noFill/>
          </p:spPr>
          <p:txBody>
            <a:bodyPr wrap="none" rtlCol="0">
              <a:spAutoFit/>
            </a:bodyPr>
            <a:lstStyle/>
            <a:p>
              <a:r>
                <a:rPr lang="x-none" sz="1000" dirty="0">
                  <a:solidFill>
                    <a:schemeClr val="bg2">
                      <a:lumMod val="50000"/>
                    </a:schemeClr>
                  </a:solidFill>
                </a:rPr>
                <a:t>3</a:t>
              </a:r>
            </a:p>
          </p:txBody>
        </p:sp>
        <p:sp>
          <p:nvSpPr>
            <p:cNvPr id="18" name="TextBox 17">
              <a:extLst>
                <a:ext uri="{FF2B5EF4-FFF2-40B4-BE49-F238E27FC236}">
                  <a16:creationId xmlns:a16="http://schemas.microsoft.com/office/drawing/2014/main" xmlns="" id="{3A674273-D262-6C4B-A808-4917B5ABEB58}"/>
                </a:ext>
              </a:extLst>
            </p:cNvPr>
            <p:cNvSpPr txBox="1"/>
            <p:nvPr/>
          </p:nvSpPr>
          <p:spPr>
            <a:xfrm>
              <a:off x="6235356" y="1679566"/>
              <a:ext cx="255198" cy="246221"/>
            </a:xfrm>
            <a:prstGeom prst="rect">
              <a:avLst/>
            </a:prstGeom>
            <a:noFill/>
          </p:spPr>
          <p:txBody>
            <a:bodyPr wrap="none" rtlCol="0">
              <a:spAutoFit/>
            </a:bodyPr>
            <a:lstStyle/>
            <a:p>
              <a:r>
                <a:rPr lang="x-none" sz="1000" dirty="0">
                  <a:solidFill>
                    <a:schemeClr val="bg2">
                      <a:lumMod val="50000"/>
                    </a:schemeClr>
                  </a:solidFill>
                </a:rPr>
                <a:t>4</a:t>
              </a:r>
            </a:p>
          </p:txBody>
        </p:sp>
        <p:sp>
          <p:nvSpPr>
            <p:cNvPr id="19" name="TextBox 18">
              <a:extLst>
                <a:ext uri="{FF2B5EF4-FFF2-40B4-BE49-F238E27FC236}">
                  <a16:creationId xmlns:a16="http://schemas.microsoft.com/office/drawing/2014/main" xmlns="" id="{CDDC1D2B-4219-3740-A8E3-8CE4DB76AF86}"/>
                </a:ext>
              </a:extLst>
            </p:cNvPr>
            <p:cNvSpPr txBox="1"/>
            <p:nvPr/>
          </p:nvSpPr>
          <p:spPr>
            <a:xfrm>
              <a:off x="7298085" y="1679566"/>
              <a:ext cx="255198" cy="246221"/>
            </a:xfrm>
            <a:prstGeom prst="rect">
              <a:avLst/>
            </a:prstGeom>
            <a:noFill/>
          </p:spPr>
          <p:txBody>
            <a:bodyPr wrap="none" rtlCol="0">
              <a:spAutoFit/>
            </a:bodyPr>
            <a:lstStyle/>
            <a:p>
              <a:r>
                <a:rPr lang="x-none" sz="1000" dirty="0">
                  <a:solidFill>
                    <a:schemeClr val="bg2">
                      <a:lumMod val="50000"/>
                    </a:schemeClr>
                  </a:solidFill>
                </a:rPr>
                <a:t>5</a:t>
              </a:r>
            </a:p>
          </p:txBody>
        </p:sp>
        <p:sp>
          <p:nvSpPr>
            <p:cNvPr id="20" name="TextBox 19">
              <a:extLst>
                <a:ext uri="{FF2B5EF4-FFF2-40B4-BE49-F238E27FC236}">
                  <a16:creationId xmlns:a16="http://schemas.microsoft.com/office/drawing/2014/main" xmlns="" id="{C4384ED1-B411-A846-A531-2A5F2D66F61B}"/>
                </a:ext>
              </a:extLst>
            </p:cNvPr>
            <p:cNvSpPr txBox="1"/>
            <p:nvPr/>
          </p:nvSpPr>
          <p:spPr>
            <a:xfrm>
              <a:off x="8069468" y="2055780"/>
              <a:ext cx="790601" cy="261610"/>
            </a:xfrm>
            <a:prstGeom prst="rect">
              <a:avLst/>
            </a:prstGeom>
            <a:noFill/>
          </p:spPr>
          <p:txBody>
            <a:bodyPr wrap="none" rtlCol="0">
              <a:spAutoFit/>
            </a:bodyPr>
            <a:lstStyle/>
            <a:p>
              <a:r>
                <a:rPr lang="he-IL" sz="1100" dirty="0"/>
                <a:t>חשוב מאוד</a:t>
              </a:r>
              <a:endParaRPr lang="x-none" sz="1100" dirty="0"/>
            </a:p>
          </p:txBody>
        </p:sp>
        <p:sp>
          <p:nvSpPr>
            <p:cNvPr id="21" name="TextBox 20">
              <a:extLst>
                <a:ext uri="{FF2B5EF4-FFF2-40B4-BE49-F238E27FC236}">
                  <a16:creationId xmlns:a16="http://schemas.microsoft.com/office/drawing/2014/main" xmlns="" id="{B1ABB94E-3084-D64E-A89B-710C52D915DD}"/>
                </a:ext>
              </a:extLst>
            </p:cNvPr>
            <p:cNvSpPr txBox="1"/>
            <p:nvPr/>
          </p:nvSpPr>
          <p:spPr>
            <a:xfrm>
              <a:off x="1675733" y="2062760"/>
              <a:ext cx="663964" cy="261610"/>
            </a:xfrm>
            <a:prstGeom prst="rect">
              <a:avLst/>
            </a:prstGeom>
            <a:noFill/>
          </p:spPr>
          <p:txBody>
            <a:bodyPr wrap="none" rtlCol="0">
              <a:spAutoFit/>
            </a:bodyPr>
            <a:lstStyle/>
            <a:p>
              <a:r>
                <a:rPr lang="he-IL" sz="1100" dirty="0"/>
                <a:t>לא חשוב</a:t>
              </a:r>
              <a:endParaRPr lang="x-none" sz="1100" dirty="0"/>
            </a:p>
          </p:txBody>
        </p:sp>
      </p:grpSp>
      <p:pic>
        <p:nvPicPr>
          <p:cNvPr id="23" name="Google Shape;144;p6"/>
          <p:cNvPicPr preferRelativeResize="0"/>
          <p:nvPr/>
        </p:nvPicPr>
        <p:blipFill>
          <a:blip r:embed="rId3">
            <a:alphaModFix/>
          </a:blip>
          <a:stretch>
            <a:fillRect/>
          </a:stretch>
        </p:blipFill>
        <p:spPr>
          <a:xfrm>
            <a:off x="2181825" y="4152365"/>
            <a:ext cx="5495925" cy="2085975"/>
          </a:xfrm>
          <a:prstGeom prst="rect">
            <a:avLst/>
          </a:prstGeom>
          <a:noFill/>
          <a:ln>
            <a:noFill/>
          </a:ln>
        </p:spPr>
      </p:pic>
      <p:sp>
        <p:nvSpPr>
          <p:cNvPr id="2" name="TextBox 1"/>
          <p:cNvSpPr txBox="1"/>
          <p:nvPr/>
        </p:nvSpPr>
        <p:spPr>
          <a:xfrm>
            <a:off x="6064481" y="3810000"/>
            <a:ext cx="2637559" cy="369332"/>
          </a:xfrm>
          <a:prstGeom prst="rect">
            <a:avLst/>
          </a:prstGeom>
          <a:noFill/>
        </p:spPr>
        <p:txBody>
          <a:bodyPr wrap="square" rtlCol="0">
            <a:spAutoFit/>
          </a:bodyPr>
          <a:lstStyle/>
          <a:p>
            <a:pPr algn="r"/>
            <a:r>
              <a:rPr lang="he-IL" dirty="0" smtClean="0"/>
              <a:t>הוסיפו כאן קישור לסקר</a:t>
            </a:r>
            <a:endParaRPr lang="en-US" dirty="0"/>
          </a:p>
        </p:txBody>
      </p:sp>
    </p:spTree>
    <p:extLst>
      <p:ext uri="{BB962C8B-B14F-4D97-AF65-F5344CB8AC3E}">
        <p14:creationId xmlns:p14="http://schemas.microsoft.com/office/powerpoint/2010/main" val="1726567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e-IL" dirty="0"/>
              <a:t>סכום ביניים</a:t>
            </a:r>
            <a:endParaRPr lang="en-US" dirty="0"/>
          </a:p>
        </p:txBody>
      </p:sp>
      <p:sp>
        <p:nvSpPr>
          <p:cNvPr id="5" name="Content Placeholder 7"/>
          <p:cNvSpPr txBox="1">
            <a:spLocks/>
          </p:cNvSpPr>
          <p:nvPr/>
        </p:nvSpPr>
        <p:spPr>
          <a:xfrm>
            <a:off x="4442792" y="1525449"/>
            <a:ext cx="3886200" cy="3263504"/>
          </a:xfrm>
          <a:prstGeom prst="rect">
            <a:avLst/>
          </a:prstGeom>
        </p:spPr>
        <p:txBody>
          <a:bodyPr vert="horz" lIns="68580" tIns="34290" rIns="68580" bIns="34290" rtlCol="1">
            <a:noAutofit/>
          </a:bodyPr>
          <a:lstStyle>
            <a:lvl1pPr marL="228600" indent="-228600" algn="r" defTabSz="914400" rtl="1"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400" dirty="0"/>
              <a:t> </a:t>
            </a:r>
          </a:p>
          <a:p>
            <a:pPr marL="0" indent="0">
              <a:buNone/>
            </a:pPr>
            <a:r>
              <a:rPr lang="he-IL" sz="2400" dirty="0"/>
              <a:t>קשר זה מבוסס על קשרים </a:t>
            </a:r>
          </a:p>
          <a:p>
            <a:pPr>
              <a:buClr>
                <a:schemeClr val="accent2"/>
              </a:buClr>
              <a:buSzPct val="120000"/>
            </a:pPr>
            <a:r>
              <a:rPr lang="he-IL" sz="2400" dirty="0"/>
              <a:t>כלכליים</a:t>
            </a:r>
            <a:r>
              <a:rPr lang="he-IL" sz="2400" dirty="0">
                <a:solidFill>
                  <a:srgbClr val="FBBA20"/>
                </a:solidFill>
              </a:rPr>
              <a:t> </a:t>
            </a:r>
          </a:p>
          <a:p>
            <a:pPr>
              <a:buClr>
                <a:schemeClr val="tx1">
                  <a:lumMod val="50000"/>
                  <a:lumOff val="50000"/>
                </a:schemeClr>
              </a:buClr>
              <a:buSzPct val="120000"/>
            </a:pPr>
            <a:r>
              <a:rPr lang="he-IL" sz="2400" dirty="0"/>
              <a:t>טכנולוגיים</a:t>
            </a:r>
          </a:p>
          <a:p>
            <a:pPr>
              <a:buClr>
                <a:schemeClr val="accent6">
                  <a:lumMod val="75000"/>
                </a:schemeClr>
              </a:buClr>
              <a:buSzPct val="120000"/>
            </a:pPr>
            <a:r>
              <a:rPr lang="he-IL" sz="2400" dirty="0"/>
              <a:t>סביבתיים </a:t>
            </a:r>
          </a:p>
          <a:p>
            <a:pPr marL="0" indent="0">
              <a:buNone/>
            </a:pPr>
            <a:r>
              <a:rPr lang="he-IL" sz="2400" dirty="0"/>
              <a:t>לאורך כל חיי המוצר</a:t>
            </a:r>
            <a:endParaRPr lang="he-IL" sz="1100" dirty="0"/>
          </a:p>
          <a:p>
            <a:pPr marL="0" indent="0">
              <a:buNone/>
            </a:pPr>
            <a:endParaRPr lang="he-IL" sz="1100" dirty="0"/>
          </a:p>
          <a:p>
            <a:pPr marL="0" indent="0">
              <a:buNone/>
            </a:pPr>
            <a:endParaRPr lang="he-IL" sz="1100" dirty="0"/>
          </a:p>
          <a:p>
            <a:pPr marL="0" indent="0">
              <a:buNone/>
            </a:pPr>
            <a:endParaRPr lang="he-IL" sz="2400" dirty="0"/>
          </a:p>
          <a:p>
            <a:pPr marL="0" indent="0">
              <a:buNone/>
            </a:pPr>
            <a:r>
              <a:rPr lang="he-IL" sz="2400" dirty="0"/>
              <a:t/>
            </a:r>
            <a:br>
              <a:rPr lang="he-IL" sz="2400" dirty="0"/>
            </a:b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192" y="1525449"/>
            <a:ext cx="3657600" cy="3648075"/>
          </a:xfrm>
          <a:prstGeom prst="rect">
            <a:avLst/>
          </a:prstGeom>
        </p:spPr>
      </p:pic>
      <p:sp>
        <p:nvSpPr>
          <p:cNvPr id="8" name="Rectangle 7"/>
          <p:cNvSpPr/>
          <p:nvPr/>
        </p:nvSpPr>
        <p:spPr>
          <a:xfrm>
            <a:off x="2835807" y="1118625"/>
            <a:ext cx="5607625" cy="461665"/>
          </a:xfrm>
          <a:prstGeom prst="rect">
            <a:avLst/>
          </a:prstGeom>
        </p:spPr>
        <p:txBody>
          <a:bodyPr wrap="none">
            <a:spAutoFit/>
          </a:bodyPr>
          <a:lstStyle/>
          <a:p>
            <a:r>
              <a:rPr lang="he-IL" sz="2400" dirty="0"/>
              <a:t>קיים קשר הדוק בין צריכה לבין סביבה וקיימות.</a:t>
            </a:r>
            <a:endParaRPr lang="en-US" sz="2400" dirty="0"/>
          </a:p>
        </p:txBody>
      </p:sp>
    </p:spTree>
    <p:extLst>
      <p:ext uri="{BB962C8B-B14F-4D97-AF65-F5344CB8AC3E}">
        <p14:creationId xmlns:p14="http://schemas.microsoft.com/office/powerpoint/2010/main" val="2408660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8" y="1"/>
            <a:ext cx="7886700" cy="766744"/>
          </a:xfrm>
        </p:spPr>
        <p:txBody>
          <a:bodyPr>
            <a:normAutofit/>
          </a:bodyPr>
          <a:lstStyle/>
          <a:p>
            <a:r>
              <a:rPr lang="he-IL" dirty="0"/>
              <a:t>עבודה בקבוצות -</a:t>
            </a:r>
            <a:endParaRPr lang="en-US" dirty="0"/>
          </a:p>
        </p:txBody>
      </p:sp>
      <p:pic>
        <p:nvPicPr>
          <p:cNvPr id="10" name="Picture 9">
            <a:extLst>
              <a:ext uri="{FF2B5EF4-FFF2-40B4-BE49-F238E27FC236}">
                <a16:creationId xmlns:a16="http://schemas.microsoft.com/office/drawing/2014/main" xmlns="" id="{770715A2-4A58-DA4F-A25E-835B96DE7D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758" t="42311" r="14141"/>
          <a:stretch/>
        </p:blipFill>
        <p:spPr>
          <a:xfrm>
            <a:off x="6435108" y="900700"/>
            <a:ext cx="2708892" cy="1588654"/>
          </a:xfrm>
          <a:prstGeom prst="rect">
            <a:avLst/>
          </a:prstGeom>
        </p:spPr>
      </p:pic>
      <p:pic>
        <p:nvPicPr>
          <p:cNvPr id="14" name="Picture 13">
            <a:extLst>
              <a:ext uri="{FF2B5EF4-FFF2-40B4-BE49-F238E27FC236}">
                <a16:creationId xmlns:a16="http://schemas.microsoft.com/office/drawing/2014/main" xmlns="" id="{D27568A7-3F32-C54A-ABD5-41E7B3206F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91" t="20535" r="15455" b="10854"/>
          <a:stretch/>
        </p:blipFill>
        <p:spPr>
          <a:xfrm>
            <a:off x="625316" y="900700"/>
            <a:ext cx="2447003" cy="1474098"/>
          </a:xfrm>
          <a:prstGeom prst="rect">
            <a:avLst/>
          </a:prstGeom>
        </p:spPr>
      </p:pic>
      <p:pic>
        <p:nvPicPr>
          <p:cNvPr id="7" name="Picture 6">
            <a:extLst>
              <a:ext uri="{FF2B5EF4-FFF2-40B4-BE49-F238E27FC236}">
                <a16:creationId xmlns:a16="http://schemas.microsoft.com/office/drawing/2014/main" xmlns="" id="{9BD74922-58E8-FC47-B739-A4A59DDAD0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899" r="1994"/>
          <a:stretch/>
        </p:blipFill>
        <p:spPr>
          <a:xfrm>
            <a:off x="3577457" y="691256"/>
            <a:ext cx="2499173" cy="1892987"/>
          </a:xfrm>
          <a:prstGeom prst="rect">
            <a:avLst/>
          </a:prstGeom>
        </p:spPr>
      </p:pic>
    </p:spTree>
    <p:extLst>
      <p:ext uri="{BB962C8B-B14F-4D97-AF65-F5344CB8AC3E}">
        <p14:creationId xmlns:p14="http://schemas.microsoft.com/office/powerpoint/2010/main" val="639286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977" y="-53831"/>
            <a:ext cx="7886700" cy="1325563"/>
          </a:xfrm>
        </p:spPr>
        <p:txBody>
          <a:bodyPr/>
          <a:lstStyle/>
          <a:p>
            <a:pPr algn="ctr"/>
            <a:r>
              <a:rPr lang="he-IL" dirty="0"/>
              <a:t>קניתם מנורה חדשה</a:t>
            </a:r>
            <a:endParaRPr lang="en-US" dirty="0"/>
          </a:p>
        </p:txBody>
      </p:sp>
      <p:sp>
        <p:nvSpPr>
          <p:cNvPr id="4" name="Content Placeholder 3"/>
          <p:cNvSpPr>
            <a:spLocks noGrp="1"/>
          </p:cNvSpPr>
          <p:nvPr>
            <p:ph idx="1"/>
          </p:nvPr>
        </p:nvSpPr>
        <p:spPr/>
        <p:txBody>
          <a:bodyPr>
            <a:normAutofit/>
          </a:bodyPr>
          <a:lstStyle/>
          <a:p>
            <a:pPr marL="0" indent="0">
              <a:buNone/>
            </a:pPr>
            <a:r>
              <a:rPr lang="he-IL" dirty="0"/>
              <a:t/>
            </a:r>
            <a:br>
              <a:rPr lang="he-IL" dirty="0"/>
            </a:br>
            <a:r>
              <a:rPr lang="he-IL" dirty="0"/>
              <a:t/>
            </a:r>
            <a:br>
              <a:rPr lang="he-IL" dirty="0"/>
            </a:b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298" y="1082967"/>
            <a:ext cx="4812230" cy="4873477"/>
          </a:xfrm>
          <a:prstGeom prst="rect">
            <a:avLst/>
          </a:prstGeom>
        </p:spPr>
      </p:pic>
    </p:spTree>
    <p:extLst>
      <p:ext uri="{BB962C8B-B14F-4D97-AF65-F5344CB8AC3E}">
        <p14:creationId xmlns:p14="http://schemas.microsoft.com/office/powerpoint/2010/main" val="2449152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8" y="1"/>
            <a:ext cx="7886700" cy="766744"/>
          </a:xfrm>
        </p:spPr>
        <p:txBody>
          <a:bodyPr>
            <a:normAutofit/>
          </a:bodyPr>
          <a:lstStyle/>
          <a:p>
            <a:r>
              <a:rPr lang="he-IL" dirty="0"/>
              <a:t>עבודה בקבוצות -</a:t>
            </a:r>
            <a:endParaRPr lang="en-US" dirty="0"/>
          </a:p>
        </p:txBody>
      </p:sp>
      <p:pic>
        <p:nvPicPr>
          <p:cNvPr id="10" name="Picture 9">
            <a:extLst>
              <a:ext uri="{FF2B5EF4-FFF2-40B4-BE49-F238E27FC236}">
                <a16:creationId xmlns:a16="http://schemas.microsoft.com/office/drawing/2014/main" xmlns="" id="{770715A2-4A58-DA4F-A25E-835B96DE7D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758" t="42311" r="14141"/>
          <a:stretch/>
        </p:blipFill>
        <p:spPr>
          <a:xfrm>
            <a:off x="6435108" y="900700"/>
            <a:ext cx="2708892" cy="1588654"/>
          </a:xfrm>
          <a:prstGeom prst="rect">
            <a:avLst/>
          </a:prstGeom>
        </p:spPr>
      </p:pic>
      <p:pic>
        <p:nvPicPr>
          <p:cNvPr id="14" name="Picture 13">
            <a:extLst>
              <a:ext uri="{FF2B5EF4-FFF2-40B4-BE49-F238E27FC236}">
                <a16:creationId xmlns:a16="http://schemas.microsoft.com/office/drawing/2014/main" xmlns="" id="{D27568A7-3F32-C54A-ABD5-41E7B3206F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91" t="20535" r="15455" b="10854"/>
          <a:stretch/>
        </p:blipFill>
        <p:spPr>
          <a:xfrm>
            <a:off x="625316" y="900700"/>
            <a:ext cx="2447003" cy="1474098"/>
          </a:xfrm>
          <a:prstGeom prst="rect">
            <a:avLst/>
          </a:prstGeom>
        </p:spPr>
      </p:pic>
      <p:grpSp>
        <p:nvGrpSpPr>
          <p:cNvPr id="6" name="Group 5">
            <a:extLst>
              <a:ext uri="{FF2B5EF4-FFF2-40B4-BE49-F238E27FC236}">
                <a16:creationId xmlns:a16="http://schemas.microsoft.com/office/drawing/2014/main" xmlns="" id="{D32CAF8A-300C-914C-8AA3-77EF7B22B9C4}"/>
              </a:ext>
            </a:extLst>
          </p:cNvPr>
          <p:cNvGrpSpPr/>
          <p:nvPr/>
        </p:nvGrpSpPr>
        <p:grpSpPr>
          <a:xfrm>
            <a:off x="827449" y="2449510"/>
            <a:ext cx="8157084" cy="2503356"/>
            <a:chOff x="735085" y="2098807"/>
            <a:chExt cx="8157084" cy="2503356"/>
          </a:xfrm>
        </p:grpSpPr>
        <p:sp>
          <p:nvSpPr>
            <p:cNvPr id="7" name="Rounded Rectangle 6">
              <a:extLst>
                <a:ext uri="{FF2B5EF4-FFF2-40B4-BE49-F238E27FC236}">
                  <a16:creationId xmlns:a16="http://schemas.microsoft.com/office/drawing/2014/main" xmlns="" id="{5595B651-BEB7-A140-AF01-C3EA13D14A6B}"/>
                </a:ext>
              </a:extLst>
            </p:cNvPr>
            <p:cNvSpPr/>
            <p:nvPr/>
          </p:nvSpPr>
          <p:spPr>
            <a:xfrm>
              <a:off x="7767908" y="2653434"/>
              <a:ext cx="1124261" cy="1948729"/>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Rounded Rectangle 7">
              <a:extLst>
                <a:ext uri="{FF2B5EF4-FFF2-40B4-BE49-F238E27FC236}">
                  <a16:creationId xmlns:a16="http://schemas.microsoft.com/office/drawing/2014/main" xmlns="" id="{0DC3273D-20CA-F444-83C9-E02B0C807039}"/>
                </a:ext>
              </a:extLst>
            </p:cNvPr>
            <p:cNvSpPr/>
            <p:nvPr/>
          </p:nvSpPr>
          <p:spPr>
            <a:xfrm>
              <a:off x="6529965" y="2653433"/>
              <a:ext cx="1124261" cy="1948729"/>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cxnSp>
          <p:nvCxnSpPr>
            <p:cNvPr id="9" name="Straight Arrow Connector 8">
              <a:extLst>
                <a:ext uri="{FF2B5EF4-FFF2-40B4-BE49-F238E27FC236}">
                  <a16:creationId xmlns:a16="http://schemas.microsoft.com/office/drawing/2014/main" xmlns="" id="{A018E68C-58A2-E345-BC31-4D1005192B3E}"/>
                </a:ext>
              </a:extLst>
            </p:cNvPr>
            <p:cNvCxnSpPr/>
            <p:nvPr/>
          </p:nvCxnSpPr>
          <p:spPr>
            <a:xfrm>
              <a:off x="4905759" y="2103230"/>
              <a:ext cx="584615" cy="47968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Straight Arrow Connector 10">
              <a:extLst>
                <a:ext uri="{FF2B5EF4-FFF2-40B4-BE49-F238E27FC236}">
                  <a16:creationId xmlns:a16="http://schemas.microsoft.com/office/drawing/2014/main" xmlns="" id="{7AD6D375-A89D-0C4D-B0E8-4CADC6517323}"/>
                </a:ext>
              </a:extLst>
            </p:cNvPr>
            <p:cNvCxnSpPr/>
            <p:nvPr/>
          </p:nvCxnSpPr>
          <p:spPr>
            <a:xfrm flipH="1">
              <a:off x="4328638" y="2103230"/>
              <a:ext cx="577119" cy="47968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3" name="Straight Arrow Connector 12">
              <a:extLst>
                <a:ext uri="{FF2B5EF4-FFF2-40B4-BE49-F238E27FC236}">
                  <a16:creationId xmlns:a16="http://schemas.microsoft.com/office/drawing/2014/main" xmlns="" id="{6FD5FF96-988D-524D-A484-5044B79EE506}"/>
                </a:ext>
              </a:extLst>
            </p:cNvPr>
            <p:cNvCxnSpPr/>
            <p:nvPr/>
          </p:nvCxnSpPr>
          <p:spPr>
            <a:xfrm>
              <a:off x="1826249" y="2098807"/>
              <a:ext cx="584615" cy="47968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a:extLst>
                <a:ext uri="{FF2B5EF4-FFF2-40B4-BE49-F238E27FC236}">
                  <a16:creationId xmlns:a16="http://schemas.microsoft.com/office/drawing/2014/main" xmlns="" id="{16E6741F-3FDA-3546-B1B1-3E6B3815C98A}"/>
                </a:ext>
              </a:extLst>
            </p:cNvPr>
            <p:cNvCxnSpPr/>
            <p:nvPr/>
          </p:nvCxnSpPr>
          <p:spPr>
            <a:xfrm flipH="1">
              <a:off x="1249128" y="2098807"/>
              <a:ext cx="577119" cy="47968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6" name="Rounded Rectangle 15">
              <a:extLst>
                <a:ext uri="{FF2B5EF4-FFF2-40B4-BE49-F238E27FC236}">
                  <a16:creationId xmlns:a16="http://schemas.microsoft.com/office/drawing/2014/main" xmlns="" id="{FCBB014D-8D4B-C743-9F7A-709A95D76301}"/>
                </a:ext>
              </a:extLst>
            </p:cNvPr>
            <p:cNvSpPr/>
            <p:nvPr/>
          </p:nvSpPr>
          <p:spPr>
            <a:xfrm>
              <a:off x="4942620" y="2653433"/>
              <a:ext cx="1124261" cy="1948729"/>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7" name="Rounded Rectangle 16">
              <a:extLst>
                <a:ext uri="{FF2B5EF4-FFF2-40B4-BE49-F238E27FC236}">
                  <a16:creationId xmlns:a16="http://schemas.microsoft.com/office/drawing/2014/main" xmlns="" id="{6FD6D16B-76AD-FA42-B730-54072E38CBD7}"/>
                </a:ext>
              </a:extLst>
            </p:cNvPr>
            <p:cNvSpPr/>
            <p:nvPr/>
          </p:nvSpPr>
          <p:spPr>
            <a:xfrm>
              <a:off x="3704677" y="2653432"/>
              <a:ext cx="1124261" cy="1948729"/>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xmlns="" id="{0E8E1288-E577-324B-9724-A27922FF0E28}"/>
                </a:ext>
              </a:extLst>
            </p:cNvPr>
            <p:cNvSpPr/>
            <p:nvPr/>
          </p:nvSpPr>
          <p:spPr>
            <a:xfrm>
              <a:off x="2021119" y="2643006"/>
              <a:ext cx="1124261" cy="1948729"/>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xmlns="" id="{3F884FCC-8F80-BF4C-8F93-7F106842404E}"/>
                </a:ext>
              </a:extLst>
            </p:cNvPr>
            <p:cNvSpPr/>
            <p:nvPr/>
          </p:nvSpPr>
          <p:spPr>
            <a:xfrm>
              <a:off x="783176" y="2643005"/>
              <a:ext cx="1124261" cy="1948729"/>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xmlns="" id="{D5AA13C5-A716-994F-A081-D028D49C5B64}"/>
                </a:ext>
              </a:extLst>
            </p:cNvPr>
            <p:cNvCxnSpPr/>
            <p:nvPr/>
          </p:nvCxnSpPr>
          <p:spPr>
            <a:xfrm>
              <a:off x="7767908" y="2098807"/>
              <a:ext cx="584615" cy="47968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1" name="Straight Arrow Connector 20">
              <a:extLst>
                <a:ext uri="{FF2B5EF4-FFF2-40B4-BE49-F238E27FC236}">
                  <a16:creationId xmlns:a16="http://schemas.microsoft.com/office/drawing/2014/main" xmlns="" id="{B932BA8D-FA4A-7544-95F9-CC249A04EF86}"/>
                </a:ext>
              </a:extLst>
            </p:cNvPr>
            <p:cNvCxnSpPr/>
            <p:nvPr/>
          </p:nvCxnSpPr>
          <p:spPr>
            <a:xfrm flipH="1">
              <a:off x="7190787" y="2098807"/>
              <a:ext cx="577119" cy="47968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2" name="TextBox 21">
              <a:extLst>
                <a:ext uri="{FF2B5EF4-FFF2-40B4-BE49-F238E27FC236}">
                  <a16:creationId xmlns:a16="http://schemas.microsoft.com/office/drawing/2014/main" xmlns="" id="{822D7F24-F776-9C49-923E-0DF18D14D657}"/>
                </a:ext>
              </a:extLst>
            </p:cNvPr>
            <p:cNvSpPr txBox="1"/>
            <p:nvPr/>
          </p:nvSpPr>
          <p:spPr>
            <a:xfrm>
              <a:off x="7887828" y="2848310"/>
              <a:ext cx="869429" cy="276999"/>
            </a:xfrm>
            <a:prstGeom prst="rect">
              <a:avLst/>
            </a:prstGeom>
            <a:noFill/>
          </p:spPr>
          <p:txBody>
            <a:bodyPr wrap="square" rtlCol="0">
              <a:spAutoFit/>
            </a:bodyPr>
            <a:lstStyle/>
            <a:p>
              <a:pPr algn="ctr"/>
              <a:r>
                <a:rPr lang="he-IL" sz="1200" dirty="0"/>
                <a:t>קבוצה א'</a:t>
              </a:r>
              <a:endParaRPr lang="en-US" sz="1200" dirty="0"/>
            </a:p>
          </p:txBody>
        </p:sp>
        <p:sp>
          <p:nvSpPr>
            <p:cNvPr id="23" name="TextBox 22">
              <a:extLst>
                <a:ext uri="{FF2B5EF4-FFF2-40B4-BE49-F238E27FC236}">
                  <a16:creationId xmlns:a16="http://schemas.microsoft.com/office/drawing/2014/main" xmlns="" id="{93A40755-9177-BE47-AF74-8060B5EDB440}"/>
                </a:ext>
              </a:extLst>
            </p:cNvPr>
            <p:cNvSpPr txBox="1"/>
            <p:nvPr/>
          </p:nvSpPr>
          <p:spPr>
            <a:xfrm>
              <a:off x="6657380" y="2848309"/>
              <a:ext cx="869429" cy="276999"/>
            </a:xfrm>
            <a:prstGeom prst="rect">
              <a:avLst/>
            </a:prstGeom>
            <a:noFill/>
          </p:spPr>
          <p:txBody>
            <a:bodyPr wrap="square" rtlCol="0">
              <a:spAutoFit/>
            </a:bodyPr>
            <a:lstStyle/>
            <a:p>
              <a:pPr algn="ctr"/>
              <a:r>
                <a:rPr lang="he-IL" sz="1200" dirty="0"/>
                <a:t>קבוצה ב'</a:t>
              </a:r>
              <a:endParaRPr lang="en-US" sz="1200" dirty="0"/>
            </a:p>
          </p:txBody>
        </p:sp>
        <p:sp>
          <p:nvSpPr>
            <p:cNvPr id="24" name="TextBox 23">
              <a:extLst>
                <a:ext uri="{FF2B5EF4-FFF2-40B4-BE49-F238E27FC236}">
                  <a16:creationId xmlns:a16="http://schemas.microsoft.com/office/drawing/2014/main" xmlns="" id="{2AB16985-274A-5D41-B988-2ECAC5D2DD33}"/>
                </a:ext>
              </a:extLst>
            </p:cNvPr>
            <p:cNvSpPr txBox="1"/>
            <p:nvPr/>
          </p:nvSpPr>
          <p:spPr>
            <a:xfrm>
              <a:off x="5097522" y="2848309"/>
              <a:ext cx="869429" cy="276999"/>
            </a:xfrm>
            <a:prstGeom prst="rect">
              <a:avLst/>
            </a:prstGeom>
            <a:noFill/>
          </p:spPr>
          <p:txBody>
            <a:bodyPr wrap="square" rtlCol="0">
              <a:spAutoFit/>
            </a:bodyPr>
            <a:lstStyle/>
            <a:p>
              <a:pPr algn="ctr"/>
              <a:r>
                <a:rPr lang="he-IL" sz="1200" dirty="0"/>
                <a:t>קבוצה א'</a:t>
              </a:r>
              <a:endParaRPr lang="en-US" sz="1200" dirty="0"/>
            </a:p>
          </p:txBody>
        </p:sp>
        <p:sp>
          <p:nvSpPr>
            <p:cNvPr id="25" name="TextBox 24">
              <a:extLst>
                <a:ext uri="{FF2B5EF4-FFF2-40B4-BE49-F238E27FC236}">
                  <a16:creationId xmlns:a16="http://schemas.microsoft.com/office/drawing/2014/main" xmlns="" id="{0292D3F3-BD48-AE4F-A1CA-9ACBF5AEFDDF}"/>
                </a:ext>
              </a:extLst>
            </p:cNvPr>
            <p:cNvSpPr txBox="1"/>
            <p:nvPr/>
          </p:nvSpPr>
          <p:spPr>
            <a:xfrm>
              <a:off x="3867074" y="2848308"/>
              <a:ext cx="869429" cy="276999"/>
            </a:xfrm>
            <a:prstGeom prst="rect">
              <a:avLst/>
            </a:prstGeom>
            <a:noFill/>
          </p:spPr>
          <p:txBody>
            <a:bodyPr wrap="square" rtlCol="0">
              <a:spAutoFit/>
            </a:bodyPr>
            <a:lstStyle/>
            <a:p>
              <a:pPr algn="ctr"/>
              <a:r>
                <a:rPr lang="he-IL" sz="1200" dirty="0"/>
                <a:t>קבוצה ב'</a:t>
              </a:r>
              <a:endParaRPr lang="en-US" sz="1200" dirty="0"/>
            </a:p>
          </p:txBody>
        </p:sp>
        <p:sp>
          <p:nvSpPr>
            <p:cNvPr id="26" name="TextBox 25">
              <a:extLst>
                <a:ext uri="{FF2B5EF4-FFF2-40B4-BE49-F238E27FC236}">
                  <a16:creationId xmlns:a16="http://schemas.microsoft.com/office/drawing/2014/main" xmlns="" id="{98E28F96-9F0C-F54B-87BB-75EE659CA73A}"/>
                </a:ext>
              </a:extLst>
            </p:cNvPr>
            <p:cNvSpPr txBox="1"/>
            <p:nvPr/>
          </p:nvSpPr>
          <p:spPr>
            <a:xfrm>
              <a:off x="2169768" y="2837882"/>
              <a:ext cx="869429" cy="276999"/>
            </a:xfrm>
            <a:prstGeom prst="rect">
              <a:avLst/>
            </a:prstGeom>
            <a:noFill/>
          </p:spPr>
          <p:txBody>
            <a:bodyPr wrap="square" rtlCol="0">
              <a:spAutoFit/>
            </a:bodyPr>
            <a:lstStyle/>
            <a:p>
              <a:pPr algn="ctr"/>
              <a:r>
                <a:rPr lang="he-IL" sz="1200" dirty="0"/>
                <a:t>קבוצה א'</a:t>
              </a:r>
              <a:endParaRPr lang="en-US" sz="1200" dirty="0"/>
            </a:p>
          </p:txBody>
        </p:sp>
        <p:sp>
          <p:nvSpPr>
            <p:cNvPr id="27" name="TextBox 26">
              <a:extLst>
                <a:ext uri="{FF2B5EF4-FFF2-40B4-BE49-F238E27FC236}">
                  <a16:creationId xmlns:a16="http://schemas.microsoft.com/office/drawing/2014/main" xmlns="" id="{178BA88D-EFCC-CF47-A209-5C3661EB3495}"/>
                </a:ext>
              </a:extLst>
            </p:cNvPr>
            <p:cNvSpPr txBox="1"/>
            <p:nvPr/>
          </p:nvSpPr>
          <p:spPr>
            <a:xfrm>
              <a:off x="939320" y="2837881"/>
              <a:ext cx="869429" cy="276999"/>
            </a:xfrm>
            <a:prstGeom prst="rect">
              <a:avLst/>
            </a:prstGeom>
            <a:noFill/>
          </p:spPr>
          <p:txBody>
            <a:bodyPr wrap="square" rtlCol="0">
              <a:spAutoFit/>
            </a:bodyPr>
            <a:lstStyle/>
            <a:p>
              <a:pPr algn="ctr"/>
              <a:r>
                <a:rPr lang="he-IL" sz="1200" dirty="0"/>
                <a:t>קבוצה ב'</a:t>
              </a:r>
              <a:endParaRPr lang="en-US" sz="1200" dirty="0"/>
            </a:p>
          </p:txBody>
        </p:sp>
        <p:sp>
          <p:nvSpPr>
            <p:cNvPr id="28" name="TextBox 27">
              <a:extLst>
                <a:ext uri="{FF2B5EF4-FFF2-40B4-BE49-F238E27FC236}">
                  <a16:creationId xmlns:a16="http://schemas.microsoft.com/office/drawing/2014/main" xmlns="" id="{B158E58A-9137-7047-9C27-0E30082350C1}"/>
                </a:ext>
              </a:extLst>
            </p:cNvPr>
            <p:cNvSpPr txBox="1"/>
            <p:nvPr/>
          </p:nvSpPr>
          <p:spPr>
            <a:xfrm>
              <a:off x="7767908" y="3298015"/>
              <a:ext cx="1124261" cy="738664"/>
            </a:xfrm>
            <a:prstGeom prst="rect">
              <a:avLst/>
            </a:prstGeom>
            <a:noFill/>
          </p:spPr>
          <p:txBody>
            <a:bodyPr wrap="square" rtlCol="0">
              <a:spAutoFit/>
            </a:bodyPr>
            <a:lstStyle/>
            <a:p>
              <a:pPr algn="r"/>
              <a:r>
                <a:rPr lang="he-IL" sz="1400" dirty="0"/>
                <a:t>חקירת חומרי הגלם ותהליכי הייצור</a:t>
              </a:r>
              <a:endParaRPr lang="en-US" sz="1400" dirty="0"/>
            </a:p>
          </p:txBody>
        </p:sp>
        <p:sp>
          <p:nvSpPr>
            <p:cNvPr id="29" name="TextBox 28">
              <a:extLst>
                <a:ext uri="{FF2B5EF4-FFF2-40B4-BE49-F238E27FC236}">
                  <a16:creationId xmlns:a16="http://schemas.microsoft.com/office/drawing/2014/main" xmlns="" id="{43C8C584-6770-3F49-94DB-CC3B37AFAA62}"/>
                </a:ext>
              </a:extLst>
            </p:cNvPr>
            <p:cNvSpPr txBox="1"/>
            <p:nvPr/>
          </p:nvSpPr>
          <p:spPr>
            <a:xfrm>
              <a:off x="4905759" y="3278885"/>
              <a:ext cx="1124261" cy="738664"/>
            </a:xfrm>
            <a:prstGeom prst="rect">
              <a:avLst/>
            </a:prstGeom>
            <a:noFill/>
          </p:spPr>
          <p:txBody>
            <a:bodyPr wrap="square" rtlCol="0">
              <a:spAutoFit/>
            </a:bodyPr>
            <a:lstStyle/>
            <a:p>
              <a:pPr algn="r"/>
              <a:r>
                <a:rPr lang="he-IL" sz="1400" dirty="0"/>
                <a:t>חקירת חומרי הגלם ותהליכי הייצור</a:t>
              </a:r>
              <a:endParaRPr lang="en-US" sz="1400" dirty="0"/>
            </a:p>
          </p:txBody>
        </p:sp>
        <p:sp>
          <p:nvSpPr>
            <p:cNvPr id="30" name="TextBox 29">
              <a:extLst>
                <a:ext uri="{FF2B5EF4-FFF2-40B4-BE49-F238E27FC236}">
                  <a16:creationId xmlns:a16="http://schemas.microsoft.com/office/drawing/2014/main" xmlns="" id="{2AD5A69A-92E8-3F49-9DED-69CB5F97FEE1}"/>
                </a:ext>
              </a:extLst>
            </p:cNvPr>
            <p:cNvSpPr txBox="1"/>
            <p:nvPr/>
          </p:nvSpPr>
          <p:spPr>
            <a:xfrm>
              <a:off x="2069210" y="3265429"/>
              <a:ext cx="1124261" cy="738664"/>
            </a:xfrm>
            <a:prstGeom prst="rect">
              <a:avLst/>
            </a:prstGeom>
            <a:noFill/>
          </p:spPr>
          <p:txBody>
            <a:bodyPr wrap="square" rtlCol="0">
              <a:spAutoFit/>
            </a:bodyPr>
            <a:lstStyle/>
            <a:p>
              <a:pPr algn="r"/>
              <a:r>
                <a:rPr lang="he-IL" sz="1400" dirty="0"/>
                <a:t>חקירת חומרי הגלם ותהליכי הייצור</a:t>
              </a:r>
              <a:endParaRPr lang="en-US" sz="1400" dirty="0"/>
            </a:p>
          </p:txBody>
        </p:sp>
        <p:sp>
          <p:nvSpPr>
            <p:cNvPr id="31" name="TextBox 30">
              <a:extLst>
                <a:ext uri="{FF2B5EF4-FFF2-40B4-BE49-F238E27FC236}">
                  <a16:creationId xmlns:a16="http://schemas.microsoft.com/office/drawing/2014/main" xmlns="" id="{92794B3D-F078-064F-B3DA-4C3FCF5CE824}"/>
                </a:ext>
              </a:extLst>
            </p:cNvPr>
            <p:cNvSpPr txBox="1"/>
            <p:nvPr/>
          </p:nvSpPr>
          <p:spPr>
            <a:xfrm>
              <a:off x="6529965" y="3298331"/>
              <a:ext cx="1124261" cy="523220"/>
            </a:xfrm>
            <a:prstGeom prst="rect">
              <a:avLst/>
            </a:prstGeom>
            <a:noFill/>
          </p:spPr>
          <p:txBody>
            <a:bodyPr wrap="square" rtlCol="0">
              <a:spAutoFit/>
            </a:bodyPr>
            <a:lstStyle/>
            <a:p>
              <a:pPr algn="r"/>
              <a:r>
                <a:rPr lang="he-IL" sz="1400" dirty="0"/>
                <a:t>דרכי אריזה והובלה</a:t>
              </a:r>
              <a:endParaRPr lang="en-US" sz="1400" dirty="0"/>
            </a:p>
          </p:txBody>
        </p:sp>
        <p:sp>
          <p:nvSpPr>
            <p:cNvPr id="32" name="TextBox 31">
              <a:extLst>
                <a:ext uri="{FF2B5EF4-FFF2-40B4-BE49-F238E27FC236}">
                  <a16:creationId xmlns:a16="http://schemas.microsoft.com/office/drawing/2014/main" xmlns="" id="{60745F49-C66B-0045-930F-D99AF787BC37}"/>
                </a:ext>
              </a:extLst>
            </p:cNvPr>
            <p:cNvSpPr txBox="1"/>
            <p:nvPr/>
          </p:nvSpPr>
          <p:spPr>
            <a:xfrm>
              <a:off x="3704677" y="3283292"/>
              <a:ext cx="1124261" cy="954107"/>
            </a:xfrm>
            <a:prstGeom prst="rect">
              <a:avLst/>
            </a:prstGeom>
            <a:noFill/>
          </p:spPr>
          <p:txBody>
            <a:bodyPr wrap="square" rtlCol="0">
              <a:spAutoFit/>
            </a:bodyPr>
            <a:lstStyle/>
            <a:p>
              <a:pPr algn="r"/>
              <a:r>
                <a:rPr lang="he-IL" sz="1400" dirty="0"/>
                <a:t>דרכי אריזה, הובלה וטיפול בפסולת המוצר</a:t>
              </a:r>
              <a:endParaRPr lang="en-US" sz="1400" dirty="0"/>
            </a:p>
          </p:txBody>
        </p:sp>
        <p:sp>
          <p:nvSpPr>
            <p:cNvPr id="33" name="TextBox 32">
              <a:extLst>
                <a:ext uri="{FF2B5EF4-FFF2-40B4-BE49-F238E27FC236}">
                  <a16:creationId xmlns:a16="http://schemas.microsoft.com/office/drawing/2014/main" xmlns="" id="{9B0E1B4B-D9E6-2F42-9582-7CAFF844178E}"/>
                </a:ext>
              </a:extLst>
            </p:cNvPr>
            <p:cNvSpPr txBox="1"/>
            <p:nvPr/>
          </p:nvSpPr>
          <p:spPr>
            <a:xfrm>
              <a:off x="735085" y="3261911"/>
              <a:ext cx="1124261" cy="954107"/>
            </a:xfrm>
            <a:prstGeom prst="rect">
              <a:avLst/>
            </a:prstGeom>
            <a:noFill/>
          </p:spPr>
          <p:txBody>
            <a:bodyPr wrap="square" rtlCol="0">
              <a:spAutoFit/>
            </a:bodyPr>
            <a:lstStyle/>
            <a:p>
              <a:pPr algn="r"/>
              <a:r>
                <a:rPr lang="he-IL" sz="1400" dirty="0"/>
                <a:t>דרכי אריזה, הובלה וטיפול בפסולת המוצר</a:t>
              </a:r>
              <a:endParaRPr lang="en-US" sz="1400" dirty="0"/>
            </a:p>
          </p:txBody>
        </p:sp>
      </p:grpSp>
      <p:pic>
        <p:nvPicPr>
          <p:cNvPr id="35" name="Picture 34">
            <a:extLst>
              <a:ext uri="{FF2B5EF4-FFF2-40B4-BE49-F238E27FC236}">
                <a16:creationId xmlns:a16="http://schemas.microsoft.com/office/drawing/2014/main" xmlns="" id="{0CF43AE2-D2F3-B642-912C-EC73A78174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899" r="1994"/>
          <a:stretch/>
        </p:blipFill>
        <p:spPr>
          <a:xfrm>
            <a:off x="3577457" y="691256"/>
            <a:ext cx="2499173" cy="1892987"/>
          </a:xfrm>
          <a:prstGeom prst="rect">
            <a:avLst/>
          </a:prstGeom>
        </p:spPr>
      </p:pic>
    </p:spTree>
    <p:extLst>
      <p:ext uri="{BB962C8B-B14F-4D97-AF65-F5344CB8AC3E}">
        <p14:creationId xmlns:p14="http://schemas.microsoft.com/office/powerpoint/2010/main" val="3840403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8BB5D1B8-ABE5-5444-A02F-D07EA0CCD5A2}"/>
              </a:ext>
            </a:extLst>
          </p:cNvPr>
          <p:cNvGrpSpPr/>
          <p:nvPr/>
        </p:nvGrpSpPr>
        <p:grpSpPr>
          <a:xfrm>
            <a:off x="6599534" y="4943628"/>
            <a:ext cx="2362204" cy="1201739"/>
            <a:chOff x="6032288" y="4854287"/>
            <a:chExt cx="2362204" cy="1201739"/>
          </a:xfrm>
        </p:grpSpPr>
        <p:sp>
          <p:nvSpPr>
            <p:cNvPr id="35" name="Rounded Rectangle 34">
              <a:extLst>
                <a:ext uri="{FF2B5EF4-FFF2-40B4-BE49-F238E27FC236}">
                  <a16:creationId xmlns:a16="http://schemas.microsoft.com/office/drawing/2014/main" xmlns="" id="{B1757D33-7825-9F4B-85DB-B52EE0449CAC}"/>
                </a:ext>
              </a:extLst>
            </p:cNvPr>
            <p:cNvSpPr/>
            <p:nvPr/>
          </p:nvSpPr>
          <p:spPr>
            <a:xfrm>
              <a:off x="6032288" y="5321508"/>
              <a:ext cx="2362204" cy="734518"/>
            </a:xfrm>
            <a:prstGeom prst="roundRect">
              <a:avLst/>
            </a:prstGeom>
            <a:solidFill>
              <a:schemeClr val="bg1"/>
            </a:solidFill>
            <a:ln>
              <a:solidFill>
                <a:schemeClr val="tx1">
                  <a:lumMod val="10000"/>
                  <a:lumOff val="90000"/>
                </a:schemeClr>
              </a:solidFill>
              <a:tailEnd type="triangle"/>
            </a:ln>
          </p:spPr>
          <p:style>
            <a:lnRef idx="3">
              <a:schemeClr val="accent3"/>
            </a:lnRef>
            <a:fillRef idx="0">
              <a:schemeClr val="accent3"/>
            </a:fillRef>
            <a:effectRef idx="2">
              <a:schemeClr val="accent3"/>
            </a:effectRef>
            <a:fontRef idx="minor">
              <a:schemeClr val="tx1"/>
            </a:fontRef>
          </p:style>
          <p:txBody>
            <a:bodyPr rtlCol="0" anchor="ctr"/>
            <a:lstStyle/>
            <a:p>
              <a:pPr marL="0" algn="ctr" defTabSz="914400" rtl="1" eaLnBrk="1" latinLnBrk="0" hangingPunct="1"/>
              <a:endParaRPr lang="en-US"/>
            </a:p>
          </p:txBody>
        </p:sp>
        <p:sp>
          <p:nvSpPr>
            <p:cNvPr id="36" name="TextBox 35">
              <a:extLst>
                <a:ext uri="{FF2B5EF4-FFF2-40B4-BE49-F238E27FC236}">
                  <a16:creationId xmlns:a16="http://schemas.microsoft.com/office/drawing/2014/main" xmlns="" id="{3EE9D2D1-526C-CD43-875A-A7D66586718C}"/>
                </a:ext>
              </a:extLst>
            </p:cNvPr>
            <p:cNvSpPr txBox="1"/>
            <p:nvPr/>
          </p:nvSpPr>
          <p:spPr>
            <a:xfrm>
              <a:off x="6256512" y="5504093"/>
              <a:ext cx="1800073" cy="369332"/>
            </a:xfrm>
            <a:prstGeom prst="rect">
              <a:avLst/>
            </a:prstGeom>
            <a:ln>
              <a:noFill/>
              <a:tailEnd type="triangle"/>
            </a:ln>
          </p:spPr>
          <p:style>
            <a:lnRef idx="3">
              <a:schemeClr val="accent3"/>
            </a:lnRef>
            <a:fillRef idx="0">
              <a:schemeClr val="accent3"/>
            </a:fillRef>
            <a:effectRef idx="2">
              <a:schemeClr val="accent3"/>
            </a:effectRef>
            <a:fontRef idx="minor">
              <a:schemeClr val="tx1"/>
            </a:fontRef>
          </p:style>
          <p:txBody>
            <a:bodyPr wrap="square" rtlCol="0">
              <a:spAutoFit/>
            </a:bodyPr>
            <a:lstStyle/>
            <a:p>
              <a:pPr algn="r"/>
              <a:r>
                <a:rPr lang="he-IL" dirty="0"/>
                <a:t>מסקנות ופתרונות</a:t>
              </a:r>
              <a:endParaRPr lang="en-US" dirty="0"/>
            </a:p>
          </p:txBody>
        </p:sp>
        <p:cxnSp>
          <p:nvCxnSpPr>
            <p:cNvPr id="37" name="Straight Arrow Connector 36">
              <a:extLst>
                <a:ext uri="{FF2B5EF4-FFF2-40B4-BE49-F238E27FC236}">
                  <a16:creationId xmlns:a16="http://schemas.microsoft.com/office/drawing/2014/main" xmlns="" id="{467E20AB-76D5-D14B-A920-84615E62350C}"/>
                </a:ext>
              </a:extLst>
            </p:cNvPr>
            <p:cNvCxnSpPr>
              <a:cxnSpLocks/>
              <a:endCxn id="35" idx="0"/>
            </p:cNvCxnSpPr>
            <p:nvPr/>
          </p:nvCxnSpPr>
          <p:spPr>
            <a:xfrm flipH="1">
              <a:off x="7213390" y="4854287"/>
              <a:ext cx="494676" cy="46722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8" name="Straight Arrow Connector 37">
              <a:extLst>
                <a:ext uri="{FF2B5EF4-FFF2-40B4-BE49-F238E27FC236}">
                  <a16:creationId xmlns:a16="http://schemas.microsoft.com/office/drawing/2014/main" xmlns="" id="{D497BABF-C76D-1045-9E35-C0CFE58331C2}"/>
                </a:ext>
              </a:extLst>
            </p:cNvPr>
            <p:cNvCxnSpPr>
              <a:cxnSpLocks/>
              <a:stCxn id="8" idx="2"/>
              <a:endCxn id="35" idx="0"/>
            </p:cNvCxnSpPr>
            <p:nvPr/>
          </p:nvCxnSpPr>
          <p:spPr>
            <a:xfrm>
              <a:off x="6617214" y="4854288"/>
              <a:ext cx="596176" cy="46722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grpSp>
        <p:nvGrpSpPr>
          <p:cNvPr id="39" name="Group 38">
            <a:extLst>
              <a:ext uri="{FF2B5EF4-FFF2-40B4-BE49-F238E27FC236}">
                <a16:creationId xmlns:a16="http://schemas.microsoft.com/office/drawing/2014/main" xmlns="" id="{D3F8E3B5-E090-1C4E-9ED7-A6EA807E9A03}"/>
              </a:ext>
            </a:extLst>
          </p:cNvPr>
          <p:cNvGrpSpPr/>
          <p:nvPr/>
        </p:nvGrpSpPr>
        <p:grpSpPr>
          <a:xfrm>
            <a:off x="3874807" y="4943628"/>
            <a:ext cx="2362204" cy="1201739"/>
            <a:chOff x="6032288" y="4854287"/>
            <a:chExt cx="2362204" cy="1201739"/>
          </a:xfrm>
        </p:grpSpPr>
        <p:sp>
          <p:nvSpPr>
            <p:cNvPr id="40" name="Rounded Rectangle 39">
              <a:extLst>
                <a:ext uri="{FF2B5EF4-FFF2-40B4-BE49-F238E27FC236}">
                  <a16:creationId xmlns:a16="http://schemas.microsoft.com/office/drawing/2014/main" xmlns="" id="{96B07D0F-9895-C349-AED6-96F3A7D01D6E}"/>
                </a:ext>
              </a:extLst>
            </p:cNvPr>
            <p:cNvSpPr/>
            <p:nvPr/>
          </p:nvSpPr>
          <p:spPr>
            <a:xfrm>
              <a:off x="6032288" y="5321508"/>
              <a:ext cx="2362204" cy="734518"/>
            </a:xfrm>
            <a:prstGeom prst="roundRect">
              <a:avLst/>
            </a:prstGeom>
            <a:solidFill>
              <a:schemeClr val="bg1"/>
            </a:solidFill>
            <a:ln>
              <a:solidFill>
                <a:schemeClr val="tx1">
                  <a:lumMod val="10000"/>
                  <a:lumOff val="90000"/>
                </a:schemeClr>
              </a:solidFill>
              <a:tailEnd type="triangle"/>
            </a:ln>
          </p:spPr>
          <p:style>
            <a:lnRef idx="3">
              <a:schemeClr val="accent3"/>
            </a:lnRef>
            <a:fillRef idx="0">
              <a:schemeClr val="accent3"/>
            </a:fillRef>
            <a:effectRef idx="2">
              <a:schemeClr val="accent3"/>
            </a:effectRef>
            <a:fontRef idx="minor">
              <a:schemeClr val="tx1"/>
            </a:fontRef>
          </p:style>
          <p:txBody>
            <a:bodyPr rtlCol="0" anchor="ctr"/>
            <a:lstStyle/>
            <a:p>
              <a:pPr marL="0" algn="ctr" defTabSz="914400" rtl="1" eaLnBrk="1" latinLnBrk="0" hangingPunct="1"/>
              <a:endParaRPr lang="en-US"/>
            </a:p>
          </p:txBody>
        </p:sp>
        <p:sp>
          <p:nvSpPr>
            <p:cNvPr id="41" name="TextBox 40">
              <a:extLst>
                <a:ext uri="{FF2B5EF4-FFF2-40B4-BE49-F238E27FC236}">
                  <a16:creationId xmlns:a16="http://schemas.microsoft.com/office/drawing/2014/main" xmlns="" id="{ECA2CC5E-C0ED-D441-B3B9-56E2C4FAA3D4}"/>
                </a:ext>
              </a:extLst>
            </p:cNvPr>
            <p:cNvSpPr txBox="1"/>
            <p:nvPr/>
          </p:nvSpPr>
          <p:spPr>
            <a:xfrm>
              <a:off x="6256512" y="5504093"/>
              <a:ext cx="1800073" cy="369332"/>
            </a:xfrm>
            <a:prstGeom prst="rect">
              <a:avLst/>
            </a:prstGeom>
            <a:ln>
              <a:noFill/>
              <a:tailEnd type="triangle"/>
            </a:ln>
          </p:spPr>
          <p:style>
            <a:lnRef idx="3">
              <a:schemeClr val="accent3"/>
            </a:lnRef>
            <a:fillRef idx="0">
              <a:schemeClr val="accent3"/>
            </a:fillRef>
            <a:effectRef idx="2">
              <a:schemeClr val="accent3"/>
            </a:effectRef>
            <a:fontRef idx="minor">
              <a:schemeClr val="tx1"/>
            </a:fontRef>
          </p:style>
          <p:txBody>
            <a:bodyPr wrap="square" rtlCol="0">
              <a:spAutoFit/>
            </a:bodyPr>
            <a:lstStyle/>
            <a:p>
              <a:pPr algn="r"/>
              <a:r>
                <a:rPr lang="he-IL"/>
                <a:t>מסקנות ופתרונות</a:t>
              </a:r>
              <a:endParaRPr lang="en-US" dirty="0"/>
            </a:p>
          </p:txBody>
        </p:sp>
        <p:cxnSp>
          <p:nvCxnSpPr>
            <p:cNvPr id="42" name="Straight Arrow Connector 41">
              <a:extLst>
                <a:ext uri="{FF2B5EF4-FFF2-40B4-BE49-F238E27FC236}">
                  <a16:creationId xmlns:a16="http://schemas.microsoft.com/office/drawing/2014/main" xmlns="" id="{6F93B045-0FF2-0149-A90E-5C9ADD4C17CA}"/>
                </a:ext>
              </a:extLst>
            </p:cNvPr>
            <p:cNvCxnSpPr>
              <a:cxnSpLocks/>
              <a:endCxn id="40" idx="0"/>
            </p:cNvCxnSpPr>
            <p:nvPr/>
          </p:nvCxnSpPr>
          <p:spPr>
            <a:xfrm flipH="1">
              <a:off x="7213390" y="4854287"/>
              <a:ext cx="494676" cy="46722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3" name="Straight Arrow Connector 42">
              <a:extLst>
                <a:ext uri="{FF2B5EF4-FFF2-40B4-BE49-F238E27FC236}">
                  <a16:creationId xmlns:a16="http://schemas.microsoft.com/office/drawing/2014/main" xmlns="" id="{746F82B1-0961-1347-B605-723122923EAE}"/>
                </a:ext>
              </a:extLst>
            </p:cNvPr>
            <p:cNvCxnSpPr>
              <a:cxnSpLocks/>
              <a:endCxn id="40" idx="0"/>
            </p:cNvCxnSpPr>
            <p:nvPr/>
          </p:nvCxnSpPr>
          <p:spPr>
            <a:xfrm>
              <a:off x="6617214" y="4854288"/>
              <a:ext cx="596176" cy="46722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grpSp>
        <p:nvGrpSpPr>
          <p:cNvPr id="44" name="Group 43">
            <a:extLst>
              <a:ext uri="{FF2B5EF4-FFF2-40B4-BE49-F238E27FC236}">
                <a16:creationId xmlns:a16="http://schemas.microsoft.com/office/drawing/2014/main" xmlns="" id="{C07D4FCF-1E2B-C746-9377-BF2888AEA043}"/>
              </a:ext>
            </a:extLst>
          </p:cNvPr>
          <p:cNvGrpSpPr/>
          <p:nvPr/>
        </p:nvGrpSpPr>
        <p:grpSpPr>
          <a:xfrm>
            <a:off x="993062" y="4943628"/>
            <a:ext cx="2362204" cy="1201739"/>
            <a:chOff x="6032288" y="4854287"/>
            <a:chExt cx="2362204" cy="1201739"/>
          </a:xfrm>
        </p:grpSpPr>
        <p:sp>
          <p:nvSpPr>
            <p:cNvPr id="45" name="Rounded Rectangle 44">
              <a:extLst>
                <a:ext uri="{FF2B5EF4-FFF2-40B4-BE49-F238E27FC236}">
                  <a16:creationId xmlns:a16="http://schemas.microsoft.com/office/drawing/2014/main" xmlns="" id="{ABF3B83F-7A0D-1043-BD15-DFB150AE1592}"/>
                </a:ext>
              </a:extLst>
            </p:cNvPr>
            <p:cNvSpPr/>
            <p:nvPr/>
          </p:nvSpPr>
          <p:spPr>
            <a:xfrm>
              <a:off x="6032288" y="5321508"/>
              <a:ext cx="2362204" cy="734518"/>
            </a:xfrm>
            <a:prstGeom prst="roundRect">
              <a:avLst/>
            </a:prstGeom>
            <a:solidFill>
              <a:schemeClr val="bg1"/>
            </a:solidFill>
            <a:ln>
              <a:solidFill>
                <a:schemeClr val="tx1">
                  <a:lumMod val="10000"/>
                  <a:lumOff val="90000"/>
                </a:schemeClr>
              </a:solidFill>
              <a:tailEnd type="triangle"/>
            </a:ln>
          </p:spPr>
          <p:style>
            <a:lnRef idx="3">
              <a:schemeClr val="accent3"/>
            </a:lnRef>
            <a:fillRef idx="0">
              <a:schemeClr val="accent3"/>
            </a:fillRef>
            <a:effectRef idx="2">
              <a:schemeClr val="accent3"/>
            </a:effectRef>
            <a:fontRef idx="minor">
              <a:schemeClr val="tx1"/>
            </a:fontRef>
          </p:style>
          <p:txBody>
            <a:bodyPr rtlCol="0" anchor="ctr"/>
            <a:lstStyle/>
            <a:p>
              <a:pPr marL="0" algn="ctr" defTabSz="914400" rtl="1" eaLnBrk="1" latinLnBrk="0" hangingPunct="1"/>
              <a:endParaRPr lang="en-US"/>
            </a:p>
          </p:txBody>
        </p:sp>
        <p:sp>
          <p:nvSpPr>
            <p:cNvPr id="46" name="TextBox 45">
              <a:extLst>
                <a:ext uri="{FF2B5EF4-FFF2-40B4-BE49-F238E27FC236}">
                  <a16:creationId xmlns:a16="http://schemas.microsoft.com/office/drawing/2014/main" xmlns="" id="{7009614B-CEE3-B94A-AC46-39C9032E226B}"/>
                </a:ext>
              </a:extLst>
            </p:cNvPr>
            <p:cNvSpPr txBox="1"/>
            <p:nvPr/>
          </p:nvSpPr>
          <p:spPr>
            <a:xfrm>
              <a:off x="6256512" y="5504093"/>
              <a:ext cx="1800073" cy="369332"/>
            </a:xfrm>
            <a:prstGeom prst="rect">
              <a:avLst/>
            </a:prstGeom>
            <a:ln>
              <a:noFill/>
              <a:tailEnd type="triangle"/>
            </a:ln>
          </p:spPr>
          <p:style>
            <a:lnRef idx="3">
              <a:schemeClr val="accent3"/>
            </a:lnRef>
            <a:fillRef idx="0">
              <a:schemeClr val="accent3"/>
            </a:fillRef>
            <a:effectRef idx="2">
              <a:schemeClr val="accent3"/>
            </a:effectRef>
            <a:fontRef idx="minor">
              <a:schemeClr val="tx1"/>
            </a:fontRef>
          </p:style>
          <p:txBody>
            <a:bodyPr wrap="square" rtlCol="0">
              <a:spAutoFit/>
            </a:bodyPr>
            <a:lstStyle/>
            <a:p>
              <a:pPr algn="r"/>
              <a:r>
                <a:rPr lang="he-IL" dirty="0"/>
                <a:t>מסקנות ופתרונות</a:t>
              </a:r>
              <a:endParaRPr lang="en-US" dirty="0"/>
            </a:p>
          </p:txBody>
        </p:sp>
        <p:cxnSp>
          <p:nvCxnSpPr>
            <p:cNvPr id="47" name="Straight Arrow Connector 46">
              <a:extLst>
                <a:ext uri="{FF2B5EF4-FFF2-40B4-BE49-F238E27FC236}">
                  <a16:creationId xmlns:a16="http://schemas.microsoft.com/office/drawing/2014/main" xmlns="" id="{8BD67B06-5948-CB44-B015-B09CC118BD81}"/>
                </a:ext>
              </a:extLst>
            </p:cNvPr>
            <p:cNvCxnSpPr>
              <a:cxnSpLocks/>
              <a:endCxn id="45" idx="0"/>
            </p:cNvCxnSpPr>
            <p:nvPr/>
          </p:nvCxnSpPr>
          <p:spPr>
            <a:xfrm flipH="1">
              <a:off x="7213390" y="4854287"/>
              <a:ext cx="494676" cy="46722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8" name="Straight Arrow Connector 47">
              <a:extLst>
                <a:ext uri="{FF2B5EF4-FFF2-40B4-BE49-F238E27FC236}">
                  <a16:creationId xmlns:a16="http://schemas.microsoft.com/office/drawing/2014/main" xmlns="" id="{42E051B5-5276-A243-BF23-B3DF1DF9EF37}"/>
                </a:ext>
              </a:extLst>
            </p:cNvPr>
            <p:cNvCxnSpPr>
              <a:cxnSpLocks/>
              <a:endCxn id="45" idx="0"/>
            </p:cNvCxnSpPr>
            <p:nvPr/>
          </p:nvCxnSpPr>
          <p:spPr>
            <a:xfrm>
              <a:off x="6617214" y="4854288"/>
              <a:ext cx="596176" cy="46722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sp>
        <p:nvSpPr>
          <p:cNvPr id="2" name="Title 1"/>
          <p:cNvSpPr>
            <a:spLocks noGrp="1"/>
          </p:cNvSpPr>
          <p:nvPr>
            <p:ph type="title"/>
          </p:nvPr>
        </p:nvSpPr>
        <p:spPr>
          <a:xfrm>
            <a:off x="1075038" y="1"/>
            <a:ext cx="7886700" cy="766744"/>
          </a:xfrm>
        </p:spPr>
        <p:txBody>
          <a:bodyPr>
            <a:normAutofit/>
          </a:bodyPr>
          <a:lstStyle/>
          <a:p>
            <a:r>
              <a:rPr lang="he-IL" dirty="0"/>
              <a:t>עבודה בקבוצות -</a:t>
            </a:r>
            <a:endParaRPr lang="en-US" dirty="0"/>
          </a:p>
        </p:txBody>
      </p:sp>
      <p:pic>
        <p:nvPicPr>
          <p:cNvPr id="10" name="Picture 9">
            <a:extLst>
              <a:ext uri="{FF2B5EF4-FFF2-40B4-BE49-F238E27FC236}">
                <a16:creationId xmlns:a16="http://schemas.microsoft.com/office/drawing/2014/main" xmlns="" id="{770715A2-4A58-DA4F-A25E-835B96DE7D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758" t="42311" r="14141"/>
          <a:stretch/>
        </p:blipFill>
        <p:spPr>
          <a:xfrm>
            <a:off x="6435108" y="900700"/>
            <a:ext cx="2708892" cy="1588654"/>
          </a:xfrm>
          <a:prstGeom prst="rect">
            <a:avLst/>
          </a:prstGeom>
        </p:spPr>
      </p:pic>
      <p:pic>
        <p:nvPicPr>
          <p:cNvPr id="12" name="Picture 11">
            <a:extLst>
              <a:ext uri="{FF2B5EF4-FFF2-40B4-BE49-F238E27FC236}">
                <a16:creationId xmlns:a16="http://schemas.microsoft.com/office/drawing/2014/main" xmlns="" id="{BB4F3782-AFAA-AF42-8C24-BDB4B34BE5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99" r="1994"/>
          <a:stretch/>
        </p:blipFill>
        <p:spPr>
          <a:xfrm>
            <a:off x="3577457" y="691256"/>
            <a:ext cx="2499173" cy="1892987"/>
          </a:xfrm>
          <a:prstGeom prst="rect">
            <a:avLst/>
          </a:prstGeom>
        </p:spPr>
      </p:pic>
      <p:pic>
        <p:nvPicPr>
          <p:cNvPr id="14" name="Picture 13">
            <a:extLst>
              <a:ext uri="{FF2B5EF4-FFF2-40B4-BE49-F238E27FC236}">
                <a16:creationId xmlns:a16="http://schemas.microsoft.com/office/drawing/2014/main" xmlns="" id="{D27568A7-3F32-C54A-ABD5-41E7B3206F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91" t="20535" r="15455" b="10854"/>
          <a:stretch/>
        </p:blipFill>
        <p:spPr>
          <a:xfrm>
            <a:off x="625316" y="900700"/>
            <a:ext cx="2447003" cy="1474098"/>
          </a:xfrm>
          <a:prstGeom prst="rect">
            <a:avLst/>
          </a:prstGeom>
        </p:spPr>
      </p:pic>
      <p:grpSp>
        <p:nvGrpSpPr>
          <p:cNvPr id="6" name="Group 5">
            <a:extLst>
              <a:ext uri="{FF2B5EF4-FFF2-40B4-BE49-F238E27FC236}">
                <a16:creationId xmlns:a16="http://schemas.microsoft.com/office/drawing/2014/main" xmlns="" id="{D32CAF8A-300C-914C-8AA3-77EF7B22B9C4}"/>
              </a:ext>
            </a:extLst>
          </p:cNvPr>
          <p:cNvGrpSpPr/>
          <p:nvPr/>
        </p:nvGrpSpPr>
        <p:grpSpPr>
          <a:xfrm>
            <a:off x="827449" y="2449510"/>
            <a:ext cx="8157084" cy="2503356"/>
            <a:chOff x="735085" y="2098807"/>
            <a:chExt cx="8157084" cy="2503356"/>
          </a:xfrm>
        </p:grpSpPr>
        <p:sp>
          <p:nvSpPr>
            <p:cNvPr id="7" name="Rounded Rectangle 6">
              <a:extLst>
                <a:ext uri="{FF2B5EF4-FFF2-40B4-BE49-F238E27FC236}">
                  <a16:creationId xmlns:a16="http://schemas.microsoft.com/office/drawing/2014/main" xmlns="" id="{5595B651-BEB7-A140-AF01-C3EA13D14A6B}"/>
                </a:ext>
              </a:extLst>
            </p:cNvPr>
            <p:cNvSpPr/>
            <p:nvPr/>
          </p:nvSpPr>
          <p:spPr>
            <a:xfrm>
              <a:off x="7767908" y="2653434"/>
              <a:ext cx="1124261" cy="1948729"/>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Rounded Rectangle 7">
              <a:extLst>
                <a:ext uri="{FF2B5EF4-FFF2-40B4-BE49-F238E27FC236}">
                  <a16:creationId xmlns:a16="http://schemas.microsoft.com/office/drawing/2014/main" xmlns="" id="{0DC3273D-20CA-F444-83C9-E02B0C807039}"/>
                </a:ext>
              </a:extLst>
            </p:cNvPr>
            <p:cNvSpPr/>
            <p:nvPr/>
          </p:nvSpPr>
          <p:spPr>
            <a:xfrm>
              <a:off x="6529965" y="2653433"/>
              <a:ext cx="1124261" cy="1948729"/>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cxnSp>
          <p:nvCxnSpPr>
            <p:cNvPr id="9" name="Straight Arrow Connector 8">
              <a:extLst>
                <a:ext uri="{FF2B5EF4-FFF2-40B4-BE49-F238E27FC236}">
                  <a16:creationId xmlns:a16="http://schemas.microsoft.com/office/drawing/2014/main" xmlns="" id="{A018E68C-58A2-E345-BC31-4D1005192B3E}"/>
                </a:ext>
              </a:extLst>
            </p:cNvPr>
            <p:cNvCxnSpPr/>
            <p:nvPr/>
          </p:nvCxnSpPr>
          <p:spPr>
            <a:xfrm>
              <a:off x="4905759" y="2103230"/>
              <a:ext cx="584615" cy="47968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Straight Arrow Connector 10">
              <a:extLst>
                <a:ext uri="{FF2B5EF4-FFF2-40B4-BE49-F238E27FC236}">
                  <a16:creationId xmlns:a16="http://schemas.microsoft.com/office/drawing/2014/main" xmlns="" id="{7AD6D375-A89D-0C4D-B0E8-4CADC6517323}"/>
                </a:ext>
              </a:extLst>
            </p:cNvPr>
            <p:cNvCxnSpPr/>
            <p:nvPr/>
          </p:nvCxnSpPr>
          <p:spPr>
            <a:xfrm flipH="1">
              <a:off x="4328638" y="2103230"/>
              <a:ext cx="577119" cy="47968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3" name="Straight Arrow Connector 12">
              <a:extLst>
                <a:ext uri="{FF2B5EF4-FFF2-40B4-BE49-F238E27FC236}">
                  <a16:creationId xmlns:a16="http://schemas.microsoft.com/office/drawing/2014/main" xmlns="" id="{6FD5FF96-988D-524D-A484-5044B79EE506}"/>
                </a:ext>
              </a:extLst>
            </p:cNvPr>
            <p:cNvCxnSpPr/>
            <p:nvPr/>
          </p:nvCxnSpPr>
          <p:spPr>
            <a:xfrm>
              <a:off x="1826249" y="2098807"/>
              <a:ext cx="584615" cy="47968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a:extLst>
                <a:ext uri="{FF2B5EF4-FFF2-40B4-BE49-F238E27FC236}">
                  <a16:creationId xmlns:a16="http://schemas.microsoft.com/office/drawing/2014/main" xmlns="" id="{16E6741F-3FDA-3546-B1B1-3E6B3815C98A}"/>
                </a:ext>
              </a:extLst>
            </p:cNvPr>
            <p:cNvCxnSpPr/>
            <p:nvPr/>
          </p:nvCxnSpPr>
          <p:spPr>
            <a:xfrm flipH="1">
              <a:off x="1249128" y="2098807"/>
              <a:ext cx="577119" cy="47968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6" name="Rounded Rectangle 15">
              <a:extLst>
                <a:ext uri="{FF2B5EF4-FFF2-40B4-BE49-F238E27FC236}">
                  <a16:creationId xmlns:a16="http://schemas.microsoft.com/office/drawing/2014/main" xmlns="" id="{FCBB014D-8D4B-C743-9F7A-709A95D76301}"/>
                </a:ext>
              </a:extLst>
            </p:cNvPr>
            <p:cNvSpPr/>
            <p:nvPr/>
          </p:nvSpPr>
          <p:spPr>
            <a:xfrm>
              <a:off x="4942620" y="2653433"/>
              <a:ext cx="1124261" cy="1948729"/>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7" name="Rounded Rectangle 16">
              <a:extLst>
                <a:ext uri="{FF2B5EF4-FFF2-40B4-BE49-F238E27FC236}">
                  <a16:creationId xmlns:a16="http://schemas.microsoft.com/office/drawing/2014/main" xmlns="" id="{6FD6D16B-76AD-FA42-B730-54072E38CBD7}"/>
                </a:ext>
              </a:extLst>
            </p:cNvPr>
            <p:cNvSpPr/>
            <p:nvPr/>
          </p:nvSpPr>
          <p:spPr>
            <a:xfrm>
              <a:off x="3704677" y="2653432"/>
              <a:ext cx="1124261" cy="1948729"/>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xmlns="" id="{0E8E1288-E577-324B-9724-A27922FF0E28}"/>
                </a:ext>
              </a:extLst>
            </p:cNvPr>
            <p:cNvSpPr/>
            <p:nvPr/>
          </p:nvSpPr>
          <p:spPr>
            <a:xfrm>
              <a:off x="2021119" y="2643006"/>
              <a:ext cx="1124261" cy="1948729"/>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xmlns="" id="{3F884FCC-8F80-BF4C-8F93-7F106842404E}"/>
                </a:ext>
              </a:extLst>
            </p:cNvPr>
            <p:cNvSpPr/>
            <p:nvPr/>
          </p:nvSpPr>
          <p:spPr>
            <a:xfrm>
              <a:off x="783176" y="2643005"/>
              <a:ext cx="1124261" cy="1948729"/>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xmlns="" id="{D5AA13C5-A716-994F-A081-D028D49C5B64}"/>
                </a:ext>
              </a:extLst>
            </p:cNvPr>
            <p:cNvCxnSpPr/>
            <p:nvPr/>
          </p:nvCxnSpPr>
          <p:spPr>
            <a:xfrm>
              <a:off x="7767908" y="2098807"/>
              <a:ext cx="584615" cy="47968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1" name="Straight Arrow Connector 20">
              <a:extLst>
                <a:ext uri="{FF2B5EF4-FFF2-40B4-BE49-F238E27FC236}">
                  <a16:creationId xmlns:a16="http://schemas.microsoft.com/office/drawing/2014/main" xmlns="" id="{B932BA8D-FA4A-7544-95F9-CC249A04EF86}"/>
                </a:ext>
              </a:extLst>
            </p:cNvPr>
            <p:cNvCxnSpPr/>
            <p:nvPr/>
          </p:nvCxnSpPr>
          <p:spPr>
            <a:xfrm flipH="1">
              <a:off x="7190787" y="2098807"/>
              <a:ext cx="577119" cy="47968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2" name="TextBox 21">
              <a:extLst>
                <a:ext uri="{FF2B5EF4-FFF2-40B4-BE49-F238E27FC236}">
                  <a16:creationId xmlns:a16="http://schemas.microsoft.com/office/drawing/2014/main" xmlns="" id="{822D7F24-F776-9C49-923E-0DF18D14D657}"/>
                </a:ext>
              </a:extLst>
            </p:cNvPr>
            <p:cNvSpPr txBox="1"/>
            <p:nvPr/>
          </p:nvSpPr>
          <p:spPr>
            <a:xfrm>
              <a:off x="7887828" y="2848310"/>
              <a:ext cx="869429" cy="276999"/>
            </a:xfrm>
            <a:prstGeom prst="rect">
              <a:avLst/>
            </a:prstGeom>
            <a:noFill/>
          </p:spPr>
          <p:txBody>
            <a:bodyPr wrap="square" rtlCol="0">
              <a:spAutoFit/>
            </a:bodyPr>
            <a:lstStyle/>
            <a:p>
              <a:pPr algn="ctr"/>
              <a:r>
                <a:rPr lang="he-IL" sz="1200" dirty="0"/>
                <a:t>קבוצה א'</a:t>
              </a:r>
              <a:endParaRPr lang="en-US" sz="1200" dirty="0"/>
            </a:p>
          </p:txBody>
        </p:sp>
        <p:sp>
          <p:nvSpPr>
            <p:cNvPr id="23" name="TextBox 22">
              <a:extLst>
                <a:ext uri="{FF2B5EF4-FFF2-40B4-BE49-F238E27FC236}">
                  <a16:creationId xmlns:a16="http://schemas.microsoft.com/office/drawing/2014/main" xmlns="" id="{93A40755-9177-BE47-AF74-8060B5EDB440}"/>
                </a:ext>
              </a:extLst>
            </p:cNvPr>
            <p:cNvSpPr txBox="1"/>
            <p:nvPr/>
          </p:nvSpPr>
          <p:spPr>
            <a:xfrm>
              <a:off x="6657380" y="2848309"/>
              <a:ext cx="869429" cy="276999"/>
            </a:xfrm>
            <a:prstGeom prst="rect">
              <a:avLst/>
            </a:prstGeom>
            <a:noFill/>
          </p:spPr>
          <p:txBody>
            <a:bodyPr wrap="square" rtlCol="0">
              <a:spAutoFit/>
            </a:bodyPr>
            <a:lstStyle/>
            <a:p>
              <a:pPr algn="ctr"/>
              <a:r>
                <a:rPr lang="he-IL" sz="1200" dirty="0"/>
                <a:t>קבוצה ב'</a:t>
              </a:r>
              <a:endParaRPr lang="en-US" sz="1200" dirty="0"/>
            </a:p>
          </p:txBody>
        </p:sp>
        <p:sp>
          <p:nvSpPr>
            <p:cNvPr id="24" name="TextBox 23">
              <a:extLst>
                <a:ext uri="{FF2B5EF4-FFF2-40B4-BE49-F238E27FC236}">
                  <a16:creationId xmlns:a16="http://schemas.microsoft.com/office/drawing/2014/main" xmlns="" id="{2AB16985-274A-5D41-B988-2ECAC5D2DD33}"/>
                </a:ext>
              </a:extLst>
            </p:cNvPr>
            <p:cNvSpPr txBox="1"/>
            <p:nvPr/>
          </p:nvSpPr>
          <p:spPr>
            <a:xfrm>
              <a:off x="5097522" y="2848309"/>
              <a:ext cx="869429" cy="276999"/>
            </a:xfrm>
            <a:prstGeom prst="rect">
              <a:avLst/>
            </a:prstGeom>
            <a:noFill/>
          </p:spPr>
          <p:txBody>
            <a:bodyPr wrap="square" rtlCol="0">
              <a:spAutoFit/>
            </a:bodyPr>
            <a:lstStyle/>
            <a:p>
              <a:pPr algn="ctr"/>
              <a:r>
                <a:rPr lang="he-IL" sz="1200" dirty="0"/>
                <a:t>קבוצה א'</a:t>
              </a:r>
              <a:endParaRPr lang="en-US" sz="1200" dirty="0"/>
            </a:p>
          </p:txBody>
        </p:sp>
        <p:sp>
          <p:nvSpPr>
            <p:cNvPr id="25" name="TextBox 24">
              <a:extLst>
                <a:ext uri="{FF2B5EF4-FFF2-40B4-BE49-F238E27FC236}">
                  <a16:creationId xmlns:a16="http://schemas.microsoft.com/office/drawing/2014/main" xmlns="" id="{0292D3F3-BD48-AE4F-A1CA-9ACBF5AEFDDF}"/>
                </a:ext>
              </a:extLst>
            </p:cNvPr>
            <p:cNvSpPr txBox="1"/>
            <p:nvPr/>
          </p:nvSpPr>
          <p:spPr>
            <a:xfrm>
              <a:off x="3867074" y="2848308"/>
              <a:ext cx="869429" cy="276999"/>
            </a:xfrm>
            <a:prstGeom prst="rect">
              <a:avLst/>
            </a:prstGeom>
            <a:noFill/>
          </p:spPr>
          <p:txBody>
            <a:bodyPr wrap="square" rtlCol="0">
              <a:spAutoFit/>
            </a:bodyPr>
            <a:lstStyle/>
            <a:p>
              <a:pPr algn="ctr"/>
              <a:r>
                <a:rPr lang="he-IL" sz="1200" dirty="0"/>
                <a:t>קבוצה ב'</a:t>
              </a:r>
              <a:endParaRPr lang="en-US" sz="1200" dirty="0"/>
            </a:p>
          </p:txBody>
        </p:sp>
        <p:sp>
          <p:nvSpPr>
            <p:cNvPr id="26" name="TextBox 25">
              <a:extLst>
                <a:ext uri="{FF2B5EF4-FFF2-40B4-BE49-F238E27FC236}">
                  <a16:creationId xmlns:a16="http://schemas.microsoft.com/office/drawing/2014/main" xmlns="" id="{98E28F96-9F0C-F54B-87BB-75EE659CA73A}"/>
                </a:ext>
              </a:extLst>
            </p:cNvPr>
            <p:cNvSpPr txBox="1"/>
            <p:nvPr/>
          </p:nvSpPr>
          <p:spPr>
            <a:xfrm>
              <a:off x="2169768" y="2837882"/>
              <a:ext cx="869429" cy="276999"/>
            </a:xfrm>
            <a:prstGeom prst="rect">
              <a:avLst/>
            </a:prstGeom>
            <a:noFill/>
          </p:spPr>
          <p:txBody>
            <a:bodyPr wrap="square" rtlCol="0">
              <a:spAutoFit/>
            </a:bodyPr>
            <a:lstStyle/>
            <a:p>
              <a:pPr algn="ctr"/>
              <a:r>
                <a:rPr lang="he-IL" sz="1200" dirty="0"/>
                <a:t>קבוצה א'</a:t>
              </a:r>
              <a:endParaRPr lang="en-US" sz="1200" dirty="0"/>
            </a:p>
          </p:txBody>
        </p:sp>
        <p:sp>
          <p:nvSpPr>
            <p:cNvPr id="27" name="TextBox 26">
              <a:extLst>
                <a:ext uri="{FF2B5EF4-FFF2-40B4-BE49-F238E27FC236}">
                  <a16:creationId xmlns:a16="http://schemas.microsoft.com/office/drawing/2014/main" xmlns="" id="{178BA88D-EFCC-CF47-A209-5C3661EB3495}"/>
                </a:ext>
              </a:extLst>
            </p:cNvPr>
            <p:cNvSpPr txBox="1"/>
            <p:nvPr/>
          </p:nvSpPr>
          <p:spPr>
            <a:xfrm>
              <a:off x="939320" y="2837881"/>
              <a:ext cx="869429" cy="276999"/>
            </a:xfrm>
            <a:prstGeom prst="rect">
              <a:avLst/>
            </a:prstGeom>
            <a:noFill/>
          </p:spPr>
          <p:txBody>
            <a:bodyPr wrap="square" rtlCol="0">
              <a:spAutoFit/>
            </a:bodyPr>
            <a:lstStyle/>
            <a:p>
              <a:pPr algn="ctr"/>
              <a:r>
                <a:rPr lang="he-IL" sz="1200" dirty="0"/>
                <a:t>קבוצה ב'</a:t>
              </a:r>
              <a:endParaRPr lang="en-US" sz="1200" dirty="0"/>
            </a:p>
          </p:txBody>
        </p:sp>
        <p:sp>
          <p:nvSpPr>
            <p:cNvPr id="28" name="TextBox 27">
              <a:extLst>
                <a:ext uri="{FF2B5EF4-FFF2-40B4-BE49-F238E27FC236}">
                  <a16:creationId xmlns:a16="http://schemas.microsoft.com/office/drawing/2014/main" xmlns="" id="{B158E58A-9137-7047-9C27-0E30082350C1}"/>
                </a:ext>
              </a:extLst>
            </p:cNvPr>
            <p:cNvSpPr txBox="1"/>
            <p:nvPr/>
          </p:nvSpPr>
          <p:spPr>
            <a:xfrm>
              <a:off x="7767908" y="3298015"/>
              <a:ext cx="1124261" cy="738664"/>
            </a:xfrm>
            <a:prstGeom prst="rect">
              <a:avLst/>
            </a:prstGeom>
            <a:noFill/>
          </p:spPr>
          <p:txBody>
            <a:bodyPr wrap="square" rtlCol="0">
              <a:spAutoFit/>
            </a:bodyPr>
            <a:lstStyle/>
            <a:p>
              <a:pPr algn="r"/>
              <a:r>
                <a:rPr lang="he-IL" sz="1400" dirty="0"/>
                <a:t>חקירת חומרי הגלם ותהליכי הייצור</a:t>
              </a:r>
              <a:endParaRPr lang="en-US" sz="1400" dirty="0"/>
            </a:p>
          </p:txBody>
        </p:sp>
        <p:sp>
          <p:nvSpPr>
            <p:cNvPr id="29" name="TextBox 28">
              <a:extLst>
                <a:ext uri="{FF2B5EF4-FFF2-40B4-BE49-F238E27FC236}">
                  <a16:creationId xmlns:a16="http://schemas.microsoft.com/office/drawing/2014/main" xmlns="" id="{43C8C584-6770-3F49-94DB-CC3B37AFAA62}"/>
                </a:ext>
              </a:extLst>
            </p:cNvPr>
            <p:cNvSpPr txBox="1"/>
            <p:nvPr/>
          </p:nvSpPr>
          <p:spPr>
            <a:xfrm>
              <a:off x="4905759" y="3278885"/>
              <a:ext cx="1124261" cy="738664"/>
            </a:xfrm>
            <a:prstGeom prst="rect">
              <a:avLst/>
            </a:prstGeom>
            <a:noFill/>
          </p:spPr>
          <p:txBody>
            <a:bodyPr wrap="square" rtlCol="0">
              <a:spAutoFit/>
            </a:bodyPr>
            <a:lstStyle/>
            <a:p>
              <a:pPr algn="r"/>
              <a:r>
                <a:rPr lang="he-IL" sz="1400" dirty="0"/>
                <a:t>חקירת חומרי הגלם ותהליכי הייצור</a:t>
              </a:r>
              <a:endParaRPr lang="en-US" sz="1400" dirty="0"/>
            </a:p>
          </p:txBody>
        </p:sp>
        <p:sp>
          <p:nvSpPr>
            <p:cNvPr id="30" name="TextBox 29">
              <a:extLst>
                <a:ext uri="{FF2B5EF4-FFF2-40B4-BE49-F238E27FC236}">
                  <a16:creationId xmlns:a16="http://schemas.microsoft.com/office/drawing/2014/main" xmlns="" id="{2AD5A69A-92E8-3F49-9DED-69CB5F97FEE1}"/>
                </a:ext>
              </a:extLst>
            </p:cNvPr>
            <p:cNvSpPr txBox="1"/>
            <p:nvPr/>
          </p:nvSpPr>
          <p:spPr>
            <a:xfrm>
              <a:off x="2069210" y="3265429"/>
              <a:ext cx="1124261" cy="738664"/>
            </a:xfrm>
            <a:prstGeom prst="rect">
              <a:avLst/>
            </a:prstGeom>
            <a:noFill/>
          </p:spPr>
          <p:txBody>
            <a:bodyPr wrap="square" rtlCol="0">
              <a:spAutoFit/>
            </a:bodyPr>
            <a:lstStyle/>
            <a:p>
              <a:pPr algn="r"/>
              <a:r>
                <a:rPr lang="he-IL" sz="1400" dirty="0"/>
                <a:t>חקירת חומרי הגלם ותהליכי הייצור</a:t>
              </a:r>
              <a:endParaRPr lang="en-US" sz="1400" dirty="0"/>
            </a:p>
          </p:txBody>
        </p:sp>
        <p:sp>
          <p:nvSpPr>
            <p:cNvPr id="31" name="TextBox 30">
              <a:extLst>
                <a:ext uri="{FF2B5EF4-FFF2-40B4-BE49-F238E27FC236}">
                  <a16:creationId xmlns:a16="http://schemas.microsoft.com/office/drawing/2014/main" xmlns="" id="{92794B3D-F078-064F-B3DA-4C3FCF5CE824}"/>
                </a:ext>
              </a:extLst>
            </p:cNvPr>
            <p:cNvSpPr txBox="1"/>
            <p:nvPr/>
          </p:nvSpPr>
          <p:spPr>
            <a:xfrm>
              <a:off x="6529965" y="3298331"/>
              <a:ext cx="1124261" cy="523220"/>
            </a:xfrm>
            <a:prstGeom prst="rect">
              <a:avLst/>
            </a:prstGeom>
            <a:noFill/>
          </p:spPr>
          <p:txBody>
            <a:bodyPr wrap="square" rtlCol="0">
              <a:spAutoFit/>
            </a:bodyPr>
            <a:lstStyle/>
            <a:p>
              <a:pPr algn="r"/>
              <a:r>
                <a:rPr lang="he-IL" sz="1400" dirty="0"/>
                <a:t>דרכי אריזה והובלה</a:t>
              </a:r>
              <a:endParaRPr lang="en-US" sz="1400" dirty="0"/>
            </a:p>
          </p:txBody>
        </p:sp>
        <p:sp>
          <p:nvSpPr>
            <p:cNvPr id="32" name="TextBox 31">
              <a:extLst>
                <a:ext uri="{FF2B5EF4-FFF2-40B4-BE49-F238E27FC236}">
                  <a16:creationId xmlns:a16="http://schemas.microsoft.com/office/drawing/2014/main" xmlns="" id="{60745F49-C66B-0045-930F-D99AF787BC37}"/>
                </a:ext>
              </a:extLst>
            </p:cNvPr>
            <p:cNvSpPr txBox="1"/>
            <p:nvPr/>
          </p:nvSpPr>
          <p:spPr>
            <a:xfrm>
              <a:off x="3704677" y="3283292"/>
              <a:ext cx="1124261" cy="954107"/>
            </a:xfrm>
            <a:prstGeom prst="rect">
              <a:avLst/>
            </a:prstGeom>
            <a:noFill/>
          </p:spPr>
          <p:txBody>
            <a:bodyPr wrap="square" rtlCol="0">
              <a:spAutoFit/>
            </a:bodyPr>
            <a:lstStyle/>
            <a:p>
              <a:pPr algn="r"/>
              <a:r>
                <a:rPr lang="he-IL" sz="1400" dirty="0"/>
                <a:t>דרכי אריזה, הובלה וטיפול בפסולת המוצר</a:t>
              </a:r>
              <a:endParaRPr lang="en-US" sz="1400" dirty="0"/>
            </a:p>
          </p:txBody>
        </p:sp>
        <p:sp>
          <p:nvSpPr>
            <p:cNvPr id="33" name="TextBox 32">
              <a:extLst>
                <a:ext uri="{FF2B5EF4-FFF2-40B4-BE49-F238E27FC236}">
                  <a16:creationId xmlns:a16="http://schemas.microsoft.com/office/drawing/2014/main" xmlns="" id="{9B0E1B4B-D9E6-2F42-9582-7CAFF844178E}"/>
                </a:ext>
              </a:extLst>
            </p:cNvPr>
            <p:cNvSpPr txBox="1"/>
            <p:nvPr/>
          </p:nvSpPr>
          <p:spPr>
            <a:xfrm>
              <a:off x="735085" y="3261911"/>
              <a:ext cx="1124261" cy="954107"/>
            </a:xfrm>
            <a:prstGeom prst="rect">
              <a:avLst/>
            </a:prstGeom>
            <a:noFill/>
          </p:spPr>
          <p:txBody>
            <a:bodyPr wrap="square" rtlCol="0">
              <a:spAutoFit/>
            </a:bodyPr>
            <a:lstStyle/>
            <a:p>
              <a:pPr algn="r"/>
              <a:r>
                <a:rPr lang="he-IL" sz="1400" dirty="0"/>
                <a:t>דרכי אריזה, הובלה וטיפול בפסולת המוצר</a:t>
              </a:r>
              <a:endParaRPr lang="en-US" sz="1400" dirty="0"/>
            </a:p>
          </p:txBody>
        </p:sp>
      </p:grpSp>
    </p:spTree>
    <p:extLst>
      <p:ext uri="{BB962C8B-B14F-4D97-AF65-F5344CB8AC3E}">
        <p14:creationId xmlns:p14="http://schemas.microsoft.com/office/powerpoint/2010/main" val="3996468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מליאה </a:t>
            </a:r>
            <a:r>
              <a:rPr lang="en-US" dirty="0"/>
              <a:t>-</a:t>
            </a:r>
            <a:r>
              <a:rPr lang="he-IL" dirty="0"/>
              <a:t> הצגת מסקנות והמלצות הקבוצות השונות</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155931" y="1567004"/>
            <a:ext cx="6862618" cy="457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672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72"/>
            <a:ext cx="7783830" cy="1325563"/>
          </a:xfrm>
        </p:spPr>
        <p:txBody>
          <a:bodyPr/>
          <a:lstStyle/>
          <a:p>
            <a:r>
              <a:rPr lang="he-IL" dirty="0"/>
              <a:t>שאלת אתגר</a:t>
            </a:r>
            <a:endParaRPr lang="en-US" dirty="0"/>
          </a:p>
        </p:txBody>
      </p:sp>
      <p:pic>
        <p:nvPicPr>
          <p:cNvPr id="4" name="Picture 3">
            <a:extLst>
              <a:ext uri="{FF2B5EF4-FFF2-40B4-BE49-F238E27FC236}">
                <a16:creationId xmlns:a16="http://schemas.microsoft.com/office/drawing/2014/main" xmlns="" id="{D6A08762-96FD-444D-8909-F6845476F2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7960" y="1668348"/>
            <a:ext cx="6559345" cy="4372896"/>
          </a:xfrm>
          <a:prstGeom prst="rect">
            <a:avLst/>
          </a:prstGeom>
        </p:spPr>
      </p:pic>
      <p:sp>
        <p:nvSpPr>
          <p:cNvPr id="5" name="Rectangle 4"/>
          <p:cNvSpPr/>
          <p:nvPr/>
        </p:nvSpPr>
        <p:spPr>
          <a:xfrm>
            <a:off x="1787960" y="1024154"/>
            <a:ext cx="6679094" cy="461665"/>
          </a:xfrm>
          <a:prstGeom prst="rect">
            <a:avLst/>
          </a:prstGeom>
        </p:spPr>
        <p:txBody>
          <a:bodyPr wrap="square">
            <a:spAutoFit/>
          </a:bodyPr>
          <a:lstStyle/>
          <a:p>
            <a:pPr algn="r" rtl="1">
              <a:spcBef>
                <a:spcPts val="0"/>
              </a:spcBef>
              <a:spcAft>
                <a:spcPts val="0"/>
              </a:spcAft>
            </a:pPr>
            <a:r>
              <a:rPr lang="he-IL" sz="2400" dirty="0">
                <a:solidFill>
                  <a:srgbClr val="000000"/>
                </a:solidFill>
                <a:latin typeface="Arial" panose="020B0604020202020204" pitchFamily="34" charset="0"/>
              </a:rPr>
              <a:t>תנו דוגמה למוצר שלא משפיע על אף אחד ושום מקום </a:t>
            </a:r>
            <a:endParaRPr lang="he-IL" sz="2400" dirty="0"/>
          </a:p>
        </p:txBody>
      </p:sp>
    </p:spTree>
    <p:extLst>
      <p:ext uri="{BB962C8B-B14F-4D97-AF65-F5344CB8AC3E}">
        <p14:creationId xmlns:p14="http://schemas.microsoft.com/office/powerpoint/2010/main" val="3208016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486" y="0"/>
            <a:ext cx="7886700" cy="1325563"/>
          </a:xfrm>
        </p:spPr>
        <p:txBody>
          <a:bodyPr/>
          <a:lstStyle/>
          <a:p>
            <a:r>
              <a:rPr lang="he-IL" dirty="0"/>
              <a:t>תשובה לשאלת האתגר</a:t>
            </a:r>
            <a:endParaRPr lang="en-US" dirty="0"/>
          </a:p>
        </p:txBody>
      </p:sp>
      <p:sp>
        <p:nvSpPr>
          <p:cNvPr id="5" name="Rectangle 4"/>
          <p:cNvSpPr/>
          <p:nvPr/>
        </p:nvSpPr>
        <p:spPr>
          <a:xfrm>
            <a:off x="1239933" y="1009920"/>
            <a:ext cx="7386253" cy="1200329"/>
          </a:xfrm>
          <a:prstGeom prst="rect">
            <a:avLst/>
          </a:prstGeom>
        </p:spPr>
        <p:txBody>
          <a:bodyPr wrap="square">
            <a:spAutoFit/>
          </a:bodyPr>
          <a:lstStyle/>
          <a:p>
            <a:pPr algn="r" rtl="1">
              <a:spcBef>
                <a:spcPts val="0"/>
              </a:spcBef>
              <a:spcAft>
                <a:spcPts val="0"/>
              </a:spcAft>
            </a:pPr>
            <a:r>
              <a:rPr lang="he-IL" sz="2400" dirty="0">
                <a:solidFill>
                  <a:srgbClr val="000000"/>
                </a:solidFill>
                <a:latin typeface="Arial" panose="020B0604020202020204" pitchFamily="34" charset="0"/>
              </a:rPr>
              <a:t>לכל מוצר יש השפעה על אוכלוסיות שונות וסביבות מגוונות</a:t>
            </a:r>
            <a:endParaRPr lang="he-IL" sz="2400" dirty="0"/>
          </a:p>
          <a:p>
            <a:r>
              <a:rPr lang="he-IL" sz="2400" dirty="0"/>
              <a:t/>
            </a:r>
            <a:br>
              <a:rPr lang="he-IL" sz="2400" dirty="0"/>
            </a:br>
            <a:endParaRPr lang="en-US" sz="2400" dirty="0"/>
          </a:p>
        </p:txBody>
      </p:sp>
      <p:pic>
        <p:nvPicPr>
          <p:cNvPr id="4" name="Picture 3">
            <a:extLst>
              <a:ext uri="{FF2B5EF4-FFF2-40B4-BE49-F238E27FC236}">
                <a16:creationId xmlns:a16="http://schemas.microsoft.com/office/drawing/2014/main" xmlns="" id="{C1EE7A11-AC09-114E-A1BA-0DF68EFCC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3114" y="1655617"/>
            <a:ext cx="3799003" cy="2136939"/>
          </a:xfrm>
          <a:prstGeom prst="rect">
            <a:avLst/>
          </a:prstGeom>
        </p:spPr>
      </p:pic>
      <p:pic>
        <p:nvPicPr>
          <p:cNvPr id="7" name="Picture 6">
            <a:extLst>
              <a:ext uri="{FF2B5EF4-FFF2-40B4-BE49-F238E27FC236}">
                <a16:creationId xmlns:a16="http://schemas.microsoft.com/office/drawing/2014/main" xmlns="" id="{4831653F-ECF2-0C46-B9C9-DF75E8F19E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7187" y="1658955"/>
            <a:ext cx="3201688" cy="2133601"/>
          </a:xfrm>
          <a:prstGeom prst="rect">
            <a:avLst/>
          </a:prstGeom>
        </p:spPr>
      </p:pic>
      <p:pic>
        <p:nvPicPr>
          <p:cNvPr id="11" name="Picture 10">
            <a:extLst>
              <a:ext uri="{FF2B5EF4-FFF2-40B4-BE49-F238E27FC236}">
                <a16:creationId xmlns:a16="http://schemas.microsoft.com/office/drawing/2014/main" xmlns="" id="{581F326F-A3E8-3A4B-9283-8EAEE07864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3114" y="3879271"/>
            <a:ext cx="3207524" cy="2133601"/>
          </a:xfrm>
          <a:prstGeom prst="rect">
            <a:avLst/>
          </a:prstGeom>
        </p:spPr>
      </p:pic>
      <p:pic>
        <p:nvPicPr>
          <p:cNvPr id="13" name="Picture 12">
            <a:extLst>
              <a:ext uri="{FF2B5EF4-FFF2-40B4-BE49-F238E27FC236}">
                <a16:creationId xmlns:a16="http://schemas.microsoft.com/office/drawing/2014/main" xmlns="" id="{B94CC30F-98AF-384F-A199-0A5BAB6805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321" b="3356"/>
          <a:stretch/>
        </p:blipFill>
        <p:spPr>
          <a:xfrm>
            <a:off x="4719872" y="3879271"/>
            <a:ext cx="3799003" cy="2133601"/>
          </a:xfrm>
          <a:prstGeom prst="rect">
            <a:avLst/>
          </a:prstGeom>
        </p:spPr>
      </p:pic>
    </p:spTree>
    <p:extLst>
      <p:ext uri="{BB962C8B-B14F-4D97-AF65-F5344CB8AC3E}">
        <p14:creationId xmlns:p14="http://schemas.microsoft.com/office/powerpoint/2010/main" val="2655639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13795" y="1"/>
            <a:ext cx="7886700" cy="954252"/>
          </a:xfrm>
        </p:spPr>
        <p:txBody>
          <a:bodyPr/>
          <a:lstStyle/>
          <a:p>
            <a:r>
              <a:rPr lang="he-IL" dirty="0"/>
              <a:t>הערכת מחזור חיי מוצר</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1541387" y="1775589"/>
            <a:ext cx="6989306" cy="3965087"/>
          </a:xfrm>
        </p:spPr>
      </p:pic>
      <p:sp>
        <p:nvSpPr>
          <p:cNvPr id="7" name="TextBox 6"/>
          <p:cNvSpPr txBox="1"/>
          <p:nvPr/>
        </p:nvSpPr>
        <p:spPr>
          <a:xfrm>
            <a:off x="740546" y="886491"/>
            <a:ext cx="7859949" cy="461665"/>
          </a:xfrm>
          <a:prstGeom prst="rect">
            <a:avLst/>
          </a:prstGeom>
          <a:noFill/>
        </p:spPr>
        <p:txBody>
          <a:bodyPr wrap="square" rtlCol="0">
            <a:spAutoFit/>
          </a:bodyPr>
          <a:lstStyle/>
          <a:p>
            <a:pPr algn="r" rtl="1"/>
            <a:r>
              <a:rPr lang="he-IL" sz="2400" dirty="0"/>
              <a:t>בחינת כל השלבים השונים של המוצר מתחילת חייו ועד סופו</a:t>
            </a:r>
            <a:endParaRPr lang="en-US" sz="2400" dirty="0"/>
          </a:p>
        </p:txBody>
      </p:sp>
      <p:sp>
        <p:nvSpPr>
          <p:cNvPr id="8" name="TextBox 7"/>
          <p:cNvSpPr txBox="1"/>
          <p:nvPr/>
        </p:nvSpPr>
        <p:spPr>
          <a:xfrm>
            <a:off x="1246385" y="5740676"/>
            <a:ext cx="7354110" cy="369332"/>
          </a:xfrm>
          <a:prstGeom prst="rect">
            <a:avLst/>
          </a:prstGeom>
          <a:noFill/>
        </p:spPr>
        <p:txBody>
          <a:bodyPr wrap="square" rtlCol="0">
            <a:spAutoFit/>
          </a:bodyPr>
          <a:lstStyle/>
          <a:p>
            <a:pPr algn="r" rtl="1"/>
            <a:r>
              <a:rPr lang="he-IL" dirty="0"/>
              <a:t>הדיאגרמה מכילה שלבים רבים, האם תוכלו לזהות בה את ההיגדים הבאים</a:t>
            </a:r>
            <a:r>
              <a:rPr lang="he-IL" dirty="0" smtClean="0"/>
              <a:t>?</a:t>
            </a:r>
            <a:endParaRPr lang="en-US" dirty="0"/>
          </a:p>
        </p:txBody>
      </p:sp>
    </p:spTree>
    <p:extLst>
      <p:ext uri="{BB962C8B-B14F-4D97-AF65-F5344CB8AC3E}">
        <p14:creationId xmlns:p14="http://schemas.microsoft.com/office/powerpoint/2010/main" val="1323951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0"/>
            <a:ext cx="7886700" cy="1022753"/>
          </a:xfrm>
        </p:spPr>
        <p:txBody>
          <a:bodyPr/>
          <a:lstStyle/>
          <a:p>
            <a:r>
              <a:rPr lang="he-IL" dirty="0"/>
              <a:t>מחומרי גלם ועד סיום חיי מוצר</a:t>
            </a:r>
            <a:endParaRPr lang="en-US" dirty="0"/>
          </a:p>
        </p:txBody>
      </p:sp>
      <p:sp>
        <p:nvSpPr>
          <p:cNvPr id="3" name="Content Placeholder 2"/>
          <p:cNvSpPr>
            <a:spLocks noGrp="1"/>
          </p:cNvSpPr>
          <p:nvPr>
            <p:ph idx="1"/>
          </p:nvPr>
        </p:nvSpPr>
        <p:spPr>
          <a:xfrm>
            <a:off x="628650" y="1022754"/>
            <a:ext cx="7886700" cy="1308618"/>
          </a:xfrm>
        </p:spPr>
        <p:txBody>
          <a:bodyPr>
            <a:normAutofit/>
          </a:bodyPr>
          <a:lstStyle/>
          <a:p>
            <a:pPr marL="0" indent="0">
              <a:buNone/>
            </a:pPr>
            <a:r>
              <a:rPr lang="he-IL" sz="2400" dirty="0"/>
              <a:t>ההיגד:</a:t>
            </a:r>
            <a:r>
              <a:rPr lang="en-US" sz="2400" dirty="0"/>
              <a:t> </a:t>
            </a:r>
            <a:r>
              <a:rPr lang="he-IL" sz="2400" dirty="0"/>
              <a:t>ישנם שלבים שונים בחיי המוצר, מהפקת חומרי הגלם השונים, דרך הייצור, השימוש ועד סיום השימוש (סוף חיי המוצר)</a:t>
            </a:r>
            <a:r>
              <a:rPr lang="en-US" sz="2400" dirty="0"/>
              <a:t> </a:t>
            </a:r>
            <a:r>
              <a:rPr lang="he-IL" sz="2400" dirty="0"/>
              <a:t>ובדרך כלל בין כל שלב לשלב צריך להביא בחשבון הובלה</a:t>
            </a:r>
            <a:endParaRPr lang="en-US" sz="2400" dirty="0"/>
          </a:p>
        </p:txBody>
      </p:sp>
      <p:pic>
        <p:nvPicPr>
          <p:cNvPr id="6" name="Content Placeholder 5">
            <a:extLst>
              <a:ext uri="{FF2B5EF4-FFF2-40B4-BE49-F238E27FC236}">
                <a16:creationId xmlns:a16="http://schemas.microsoft.com/office/drawing/2014/main" xmlns="" id="{3AE23DCE-6ABA-E241-B920-C151F47966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41387" y="2124595"/>
            <a:ext cx="6989306" cy="3965087"/>
          </a:xfrm>
          <a:prstGeom prst="rect">
            <a:avLst/>
          </a:prstGeom>
        </p:spPr>
      </p:pic>
    </p:spTree>
    <p:extLst>
      <p:ext uri="{BB962C8B-B14F-4D97-AF65-F5344CB8AC3E}">
        <p14:creationId xmlns:p14="http://schemas.microsoft.com/office/powerpoint/2010/main" val="173796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0"/>
            <a:ext cx="7886700" cy="1325563"/>
          </a:xfrm>
        </p:spPr>
        <p:txBody>
          <a:bodyPr/>
          <a:lstStyle/>
          <a:p>
            <a:r>
              <a:rPr lang="he-IL" dirty="0"/>
              <a:t>מחומרי גלם ועד סיום חיי מוצר</a:t>
            </a:r>
            <a:endParaRPr lang="en-US" dirty="0"/>
          </a:p>
        </p:txBody>
      </p:sp>
      <p:sp>
        <p:nvSpPr>
          <p:cNvPr id="3" name="Content Placeholder 2"/>
          <p:cNvSpPr>
            <a:spLocks noGrp="1"/>
          </p:cNvSpPr>
          <p:nvPr>
            <p:ph idx="1"/>
          </p:nvPr>
        </p:nvSpPr>
        <p:spPr>
          <a:xfrm>
            <a:off x="628650" y="1209789"/>
            <a:ext cx="7886700" cy="1685811"/>
          </a:xfrm>
        </p:spPr>
        <p:txBody>
          <a:bodyPr>
            <a:normAutofit/>
          </a:bodyPr>
          <a:lstStyle/>
          <a:p>
            <a:pPr marL="0" indent="0">
              <a:buNone/>
            </a:pPr>
            <a:r>
              <a:rPr lang="he-IL" sz="2400" dirty="0"/>
              <a:t>ההיגד:</a:t>
            </a:r>
            <a:r>
              <a:rPr lang="en-US" sz="2400" dirty="0"/>
              <a:t> </a:t>
            </a:r>
            <a:r>
              <a:rPr lang="he-IL" sz="2400" dirty="0"/>
              <a:t>ישנם שלבים שונים בחיי המוצר, מהפקת חומרי הגלם השונים, דרך הייצור, השימוש ועד סיום השימוש (סוף חיי המוצר)</a:t>
            </a:r>
            <a:r>
              <a:rPr lang="en-US" sz="2400" dirty="0"/>
              <a:t> </a:t>
            </a:r>
            <a:r>
              <a:rPr lang="he-IL" sz="2400" dirty="0"/>
              <a:t>ובדרך כלל בין כל שלב לשלב צריך להביא בחשבון הובלה</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13326" y="3575316"/>
            <a:ext cx="6597796" cy="1223626"/>
          </a:xfrm>
          <a:prstGeom prst="rect">
            <a:avLst/>
          </a:prstGeom>
        </p:spPr>
      </p:pic>
    </p:spTree>
    <p:extLst>
      <p:ext uri="{BB962C8B-B14F-4D97-AF65-F5344CB8AC3E}">
        <p14:creationId xmlns:p14="http://schemas.microsoft.com/office/powerpoint/2010/main" val="233989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1"/>
            <a:ext cx="7886700" cy="1005142"/>
          </a:xfrm>
        </p:spPr>
        <p:txBody>
          <a:bodyPr/>
          <a:lstStyle/>
          <a:p>
            <a:r>
              <a:rPr lang="he-IL" dirty="0"/>
              <a:t>משאבים מתכלים ופסולת</a:t>
            </a:r>
            <a:endParaRPr lang="en-US" dirty="0"/>
          </a:p>
        </p:txBody>
      </p:sp>
      <p:sp>
        <p:nvSpPr>
          <p:cNvPr id="3" name="Content Placeholder 2"/>
          <p:cNvSpPr>
            <a:spLocks noGrp="1"/>
          </p:cNvSpPr>
          <p:nvPr>
            <p:ph idx="1"/>
          </p:nvPr>
        </p:nvSpPr>
        <p:spPr>
          <a:xfrm>
            <a:off x="1207566" y="1064480"/>
            <a:ext cx="7307784" cy="1724086"/>
          </a:xfrm>
        </p:spPr>
        <p:txBody>
          <a:bodyPr>
            <a:normAutofit/>
          </a:bodyPr>
          <a:lstStyle/>
          <a:p>
            <a:pPr marL="0" indent="0">
              <a:buNone/>
            </a:pPr>
            <a:r>
              <a:rPr lang="he-IL" sz="2400" dirty="0"/>
              <a:t>ההיגד:</a:t>
            </a:r>
            <a:r>
              <a:rPr lang="en-US" sz="2400" dirty="0"/>
              <a:t> </a:t>
            </a:r>
            <a:r>
              <a:rPr lang="he-IL" sz="2400" dirty="0"/>
              <a:t>בכל שלב יש שימוש במשאבים מתכלים, למשל חומרי גלם ואנרגיה ופליטת פסולת מזיקה</a:t>
            </a:r>
            <a:endParaRPr lang="en-US" sz="2400" dirty="0"/>
          </a:p>
        </p:txBody>
      </p:sp>
      <p:pic>
        <p:nvPicPr>
          <p:cNvPr id="6" name="Content Placeholder 5">
            <a:extLst>
              <a:ext uri="{FF2B5EF4-FFF2-40B4-BE49-F238E27FC236}">
                <a16:creationId xmlns:a16="http://schemas.microsoft.com/office/drawing/2014/main" xmlns="" id="{DA564D26-493B-CB4B-9B94-C0011DD76A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41387" y="2124595"/>
            <a:ext cx="6989306" cy="3965087"/>
          </a:xfrm>
          <a:prstGeom prst="rect">
            <a:avLst/>
          </a:prstGeom>
        </p:spPr>
      </p:pic>
    </p:spTree>
    <p:extLst>
      <p:ext uri="{BB962C8B-B14F-4D97-AF65-F5344CB8AC3E}">
        <p14:creationId xmlns:p14="http://schemas.microsoft.com/office/powerpoint/2010/main" val="1129491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9660" y="1207579"/>
            <a:ext cx="6995689" cy="1057640"/>
          </a:xfrm>
        </p:spPr>
        <p:txBody>
          <a:bodyPr>
            <a:normAutofit/>
          </a:bodyPr>
          <a:lstStyle/>
          <a:p>
            <a:pPr marL="0" indent="0">
              <a:buNone/>
            </a:pPr>
            <a:r>
              <a:rPr lang="he-IL" sz="2400" dirty="0"/>
              <a:t>ההיגד:</a:t>
            </a:r>
            <a:r>
              <a:rPr lang="en-US" sz="2400" dirty="0"/>
              <a:t> </a:t>
            </a:r>
            <a:r>
              <a:rPr lang="he-IL" sz="2400" dirty="0"/>
              <a:t>בכל שלב יש שימוש במשאבים מתכלים, למשל חומרי גלם ואנרגיה ופליטת פסולת מזיקה</a:t>
            </a:r>
            <a:endParaRPr lang="en-US" sz="2400" dirty="0"/>
          </a:p>
        </p:txBody>
      </p:sp>
      <p:pic>
        <p:nvPicPr>
          <p:cNvPr id="5" name="Content Placeholder 5">
            <a:extLst>
              <a:ext uri="{FF2B5EF4-FFF2-40B4-BE49-F238E27FC236}">
                <a16:creationId xmlns:a16="http://schemas.microsoft.com/office/drawing/2014/main" xmlns="" id="{F3EB5F74-4A9E-1140-8845-601683BB38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64560" y="2348954"/>
            <a:ext cx="6989306" cy="3120225"/>
          </a:xfrm>
          <a:prstGeom prst="rect">
            <a:avLst/>
          </a:prstGeom>
        </p:spPr>
      </p:pic>
      <p:sp>
        <p:nvSpPr>
          <p:cNvPr id="8" name="כותרת 1">
            <a:extLst>
              <a:ext uri="{FF2B5EF4-FFF2-40B4-BE49-F238E27FC236}">
                <a16:creationId xmlns:a16="http://schemas.microsoft.com/office/drawing/2014/main" xmlns="" id="{764E760E-7522-5C4F-9979-EF49192C6EB3}"/>
              </a:ext>
            </a:extLst>
          </p:cNvPr>
          <p:cNvSpPr>
            <a:spLocks noGrp="1"/>
          </p:cNvSpPr>
          <p:nvPr>
            <p:ph type="title"/>
          </p:nvPr>
        </p:nvSpPr>
        <p:spPr>
          <a:xfrm>
            <a:off x="628650" y="1"/>
            <a:ext cx="7886700" cy="1005142"/>
          </a:xfrm>
        </p:spPr>
        <p:txBody>
          <a:bodyPr/>
          <a:lstStyle/>
          <a:p>
            <a:r>
              <a:rPr lang="he-IL" dirty="0"/>
              <a:t>משאבים מתכלים ופסולת</a:t>
            </a:r>
            <a:endParaRPr lang="en-US" dirty="0"/>
          </a:p>
        </p:txBody>
      </p:sp>
    </p:spTree>
    <p:extLst>
      <p:ext uri="{BB962C8B-B14F-4D97-AF65-F5344CB8AC3E}">
        <p14:creationId xmlns:p14="http://schemas.microsoft.com/office/powerpoint/2010/main" val="3257595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684" y="101455"/>
            <a:ext cx="7886700" cy="1325563"/>
          </a:xfrm>
        </p:spPr>
        <p:txBody>
          <a:bodyPr/>
          <a:lstStyle/>
          <a:p>
            <a:pPr algn="ctr"/>
            <a:r>
              <a:rPr lang="he-IL" b="1" dirty="0"/>
              <a:t>איך אתם הייתם בוחרים את הנורה המתאימה לכם?</a:t>
            </a:r>
            <a:endParaRPr lang="en-US" b="1" dirty="0"/>
          </a:p>
        </p:txBody>
      </p:sp>
      <p:pic>
        <p:nvPicPr>
          <p:cNvPr id="7" name="Content Placeholder 6">
            <a:extLst>
              <a:ext uri="{FF2B5EF4-FFF2-40B4-BE49-F238E27FC236}">
                <a16:creationId xmlns:a16="http://schemas.microsoft.com/office/drawing/2014/main" xmlns="" id="{F2963D60-DEC1-424B-8E6B-A1060337D41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079500" y="1713341"/>
            <a:ext cx="7537068" cy="3809645"/>
          </a:xfrm>
        </p:spPr>
      </p:pic>
    </p:spTree>
    <p:extLst>
      <p:ext uri="{BB962C8B-B14F-4D97-AF65-F5344CB8AC3E}">
        <p14:creationId xmlns:p14="http://schemas.microsoft.com/office/powerpoint/2010/main" val="2473978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השלכות כלכליות טכנולוגיות וסביבתיות</a:t>
            </a:r>
            <a:endParaRPr lang="en-US" dirty="0"/>
          </a:p>
        </p:txBody>
      </p:sp>
      <p:sp>
        <p:nvSpPr>
          <p:cNvPr id="3" name="Content Placeholder 2"/>
          <p:cNvSpPr>
            <a:spLocks noGrp="1"/>
          </p:cNvSpPr>
          <p:nvPr>
            <p:ph idx="1"/>
          </p:nvPr>
        </p:nvSpPr>
        <p:spPr>
          <a:xfrm>
            <a:off x="628650" y="1227034"/>
            <a:ext cx="7886700" cy="3966907"/>
          </a:xfrm>
        </p:spPr>
        <p:txBody>
          <a:bodyPr>
            <a:normAutofit/>
          </a:bodyPr>
          <a:lstStyle/>
          <a:p>
            <a:pPr marL="0" indent="0">
              <a:buNone/>
            </a:pPr>
            <a:r>
              <a:rPr lang="he-IL" sz="2400" dirty="0"/>
              <a:t>ההיגד:</a:t>
            </a:r>
            <a:r>
              <a:rPr lang="en-US" sz="2400" dirty="0"/>
              <a:t> </a:t>
            </a:r>
            <a:r>
              <a:rPr lang="he-IL" sz="2400" dirty="0"/>
              <a:t>לכל שלב בחיי המוצר יש השלכות כלכליות, טכנולוגיות וסביבתיות</a:t>
            </a:r>
            <a:endParaRPr lang="en-US" sz="2400" dirty="0"/>
          </a:p>
        </p:txBody>
      </p:sp>
      <p:pic>
        <p:nvPicPr>
          <p:cNvPr id="7" name="Content Placeholder 5">
            <a:extLst>
              <a:ext uri="{FF2B5EF4-FFF2-40B4-BE49-F238E27FC236}">
                <a16:creationId xmlns:a16="http://schemas.microsoft.com/office/drawing/2014/main" xmlns="" id="{803994A5-94E5-584C-B3E6-2436A48B64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41387" y="2124595"/>
            <a:ext cx="6989306" cy="3965087"/>
          </a:xfrm>
          <a:prstGeom prst="rect">
            <a:avLst/>
          </a:prstGeom>
        </p:spPr>
      </p:pic>
    </p:spTree>
    <p:extLst>
      <p:ext uri="{BB962C8B-B14F-4D97-AF65-F5344CB8AC3E}">
        <p14:creationId xmlns:p14="http://schemas.microsoft.com/office/powerpoint/2010/main" val="3852316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השלכות כלכליות טכנולוגיות וסביבתיות</a:t>
            </a:r>
            <a:endParaRPr lang="en-US" dirty="0"/>
          </a:p>
        </p:txBody>
      </p:sp>
      <p:sp>
        <p:nvSpPr>
          <p:cNvPr id="3" name="Content Placeholder 2"/>
          <p:cNvSpPr>
            <a:spLocks noGrp="1"/>
          </p:cNvSpPr>
          <p:nvPr>
            <p:ph idx="1"/>
          </p:nvPr>
        </p:nvSpPr>
        <p:spPr>
          <a:xfrm>
            <a:off x="628650" y="1227034"/>
            <a:ext cx="7886700" cy="3966907"/>
          </a:xfrm>
        </p:spPr>
        <p:txBody>
          <a:bodyPr>
            <a:normAutofit/>
          </a:bodyPr>
          <a:lstStyle/>
          <a:p>
            <a:pPr marL="0" indent="0">
              <a:buNone/>
            </a:pPr>
            <a:r>
              <a:rPr lang="he-IL" sz="2400" dirty="0"/>
              <a:t>ההיגד:</a:t>
            </a:r>
            <a:r>
              <a:rPr lang="en-US" sz="2400" dirty="0"/>
              <a:t> </a:t>
            </a:r>
            <a:r>
              <a:rPr lang="he-IL" sz="2400" dirty="0"/>
              <a:t>לכל שלב בחיי המוצר יש השלכות כלכליות, טכנולוגיות וסביבתיות</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53406" y="2475683"/>
            <a:ext cx="7064827" cy="3153940"/>
          </a:xfrm>
          <a:prstGeom prst="rect">
            <a:avLst/>
          </a:prstGeom>
        </p:spPr>
      </p:pic>
    </p:spTree>
    <p:extLst>
      <p:ext uri="{BB962C8B-B14F-4D97-AF65-F5344CB8AC3E}">
        <p14:creationId xmlns:p14="http://schemas.microsoft.com/office/powerpoint/2010/main" val="3491507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07104" y="-152400"/>
            <a:ext cx="7886700" cy="1325563"/>
          </a:xfrm>
        </p:spPr>
        <p:txBody>
          <a:bodyPr/>
          <a:lstStyle/>
          <a:p>
            <a:r>
              <a:rPr lang="he-IL" dirty="0"/>
              <a:t>שימוש מחדש ומיחזור</a:t>
            </a:r>
            <a:endParaRPr lang="en-US" dirty="0"/>
          </a:p>
        </p:txBody>
      </p:sp>
      <p:sp>
        <p:nvSpPr>
          <p:cNvPr id="3" name="Content Placeholder 2"/>
          <p:cNvSpPr>
            <a:spLocks noGrp="1"/>
          </p:cNvSpPr>
          <p:nvPr>
            <p:ph idx="1"/>
          </p:nvPr>
        </p:nvSpPr>
        <p:spPr>
          <a:xfrm>
            <a:off x="1697182" y="967630"/>
            <a:ext cx="7096622" cy="3966907"/>
          </a:xfrm>
        </p:spPr>
        <p:txBody>
          <a:bodyPr>
            <a:normAutofit/>
          </a:bodyPr>
          <a:lstStyle/>
          <a:p>
            <a:pPr marL="0" indent="0">
              <a:buNone/>
            </a:pPr>
            <a:r>
              <a:rPr lang="he-IL" sz="2400" dirty="0"/>
              <a:t>ההיגד:</a:t>
            </a:r>
            <a:r>
              <a:rPr lang="en-US" sz="2400" dirty="0"/>
              <a:t> </a:t>
            </a:r>
            <a:r>
              <a:rPr lang="he-IL" sz="2400" dirty="0"/>
              <a:t>אנחנו (כיחידים וכחברה) יכולים לנסות לדאוג להפחתת פסולת וצמצום בשימוש במשאבים מתכלים על ידי שימוש מחדש ומיחזור</a:t>
            </a:r>
            <a:endParaRPr lang="en-US" sz="2400" dirty="0"/>
          </a:p>
        </p:txBody>
      </p:sp>
      <p:pic>
        <p:nvPicPr>
          <p:cNvPr id="6" name="Content Placeholder 5">
            <a:extLst>
              <a:ext uri="{FF2B5EF4-FFF2-40B4-BE49-F238E27FC236}">
                <a16:creationId xmlns:a16="http://schemas.microsoft.com/office/drawing/2014/main" xmlns="" id="{4BFB094A-692B-0F46-B88B-7898C5EE08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41387" y="2124595"/>
            <a:ext cx="6989306" cy="3965087"/>
          </a:xfrm>
          <a:prstGeom prst="rect">
            <a:avLst/>
          </a:prstGeom>
        </p:spPr>
      </p:pic>
    </p:spTree>
    <p:extLst>
      <p:ext uri="{BB962C8B-B14F-4D97-AF65-F5344CB8AC3E}">
        <p14:creationId xmlns:p14="http://schemas.microsoft.com/office/powerpoint/2010/main" val="1040813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14031" y="0"/>
            <a:ext cx="7886700" cy="1004455"/>
          </a:xfrm>
        </p:spPr>
        <p:txBody>
          <a:bodyPr/>
          <a:lstStyle/>
          <a:p>
            <a:r>
              <a:rPr lang="he-IL" dirty="0"/>
              <a:t>שימוש מחדש ומיחזור</a:t>
            </a:r>
            <a:endParaRPr lang="en-US" dirty="0"/>
          </a:p>
        </p:txBody>
      </p:sp>
      <p:sp>
        <p:nvSpPr>
          <p:cNvPr id="3" name="Content Placeholder 2"/>
          <p:cNvSpPr>
            <a:spLocks noGrp="1"/>
          </p:cNvSpPr>
          <p:nvPr>
            <p:ph idx="1"/>
          </p:nvPr>
        </p:nvSpPr>
        <p:spPr>
          <a:xfrm>
            <a:off x="1713600" y="912212"/>
            <a:ext cx="7087131" cy="3966907"/>
          </a:xfrm>
        </p:spPr>
        <p:txBody>
          <a:bodyPr>
            <a:normAutofit/>
          </a:bodyPr>
          <a:lstStyle/>
          <a:p>
            <a:pPr marL="0" indent="0">
              <a:buNone/>
            </a:pPr>
            <a:r>
              <a:rPr lang="he-IL" sz="2400" dirty="0"/>
              <a:t>ההיגד:</a:t>
            </a:r>
            <a:r>
              <a:rPr lang="en-US" sz="2400" dirty="0"/>
              <a:t> </a:t>
            </a:r>
            <a:r>
              <a:rPr lang="he-IL" sz="2400" dirty="0"/>
              <a:t>אנחנו (כיחידים וכחברה) יכולים לנסות לדאוג להפחתת פסולת וצמצום בשימוש במשאבים מתכלים על ידי שימוש מחדש ומיחזור</a:t>
            </a:r>
            <a:endParaRPr lang="en-US" sz="2400" dirty="0"/>
          </a:p>
        </p:txBody>
      </p:sp>
      <p:pic>
        <p:nvPicPr>
          <p:cNvPr id="6" name="Content Placeholder 5">
            <a:extLst>
              <a:ext uri="{FF2B5EF4-FFF2-40B4-BE49-F238E27FC236}">
                <a16:creationId xmlns:a16="http://schemas.microsoft.com/office/drawing/2014/main" xmlns="" id="{6A93F53A-27E2-EB45-97A7-0343359AAC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41387" y="2124595"/>
            <a:ext cx="6989306" cy="3965087"/>
          </a:xfrm>
          <a:prstGeom prst="rect">
            <a:avLst/>
          </a:prstGeom>
        </p:spPr>
      </p:pic>
      <p:pic>
        <p:nvPicPr>
          <p:cNvPr id="8" name="Content Placeholder 5">
            <a:extLst>
              <a:ext uri="{FF2B5EF4-FFF2-40B4-BE49-F238E27FC236}">
                <a16:creationId xmlns:a16="http://schemas.microsoft.com/office/drawing/2014/main" xmlns="" id="{EBBE73CB-8909-4741-A737-07E09959BE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41387" y="2124595"/>
            <a:ext cx="6989305" cy="3965087"/>
          </a:xfrm>
          <a:prstGeom prst="rect">
            <a:avLst/>
          </a:prstGeom>
        </p:spPr>
      </p:pic>
    </p:spTree>
    <p:extLst>
      <p:ext uri="{BB962C8B-B14F-4D97-AF65-F5344CB8AC3E}">
        <p14:creationId xmlns:p14="http://schemas.microsoft.com/office/powerpoint/2010/main" val="4241040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4611" y="0"/>
            <a:ext cx="7886700" cy="812945"/>
          </a:xfrm>
        </p:spPr>
        <p:txBody>
          <a:bodyPr/>
          <a:lstStyle/>
          <a:p>
            <a:r>
              <a:rPr lang="he-IL" dirty="0"/>
              <a:t>כלכלה מעגלית</a:t>
            </a:r>
            <a:endParaRPr lang="en-US" dirty="0"/>
          </a:p>
        </p:txBody>
      </p:sp>
      <p:sp>
        <p:nvSpPr>
          <p:cNvPr id="3" name="Content Placeholder 2"/>
          <p:cNvSpPr>
            <a:spLocks noGrp="1"/>
          </p:cNvSpPr>
          <p:nvPr>
            <p:ph idx="1"/>
          </p:nvPr>
        </p:nvSpPr>
        <p:spPr>
          <a:xfrm>
            <a:off x="1447800" y="812945"/>
            <a:ext cx="7123511" cy="1532386"/>
          </a:xfrm>
        </p:spPr>
        <p:txBody>
          <a:bodyPr>
            <a:normAutofit/>
          </a:bodyPr>
          <a:lstStyle/>
          <a:p>
            <a:pPr marL="0" indent="0">
              <a:buNone/>
            </a:pPr>
            <a:r>
              <a:rPr lang="he-IL" sz="2400" dirty="0"/>
              <a:t>ההיגד:</a:t>
            </a:r>
            <a:r>
              <a:rPr lang="en-US" sz="2400" dirty="0"/>
              <a:t> </a:t>
            </a:r>
            <a:r>
              <a:rPr lang="he-IL" sz="2400" dirty="0"/>
              <a:t>הממשלה וחברות מסחריות יכולות לדאוג להפחתת פסולת וצמצום שימוש במשאבים מתכלים על ידי כלכלה מעגלית, שבה מפיקים חומרי גלם מפסולת של השלבים השונים</a:t>
            </a:r>
            <a:endParaRPr lang="en-US" sz="2400" dirty="0"/>
          </a:p>
        </p:txBody>
      </p:sp>
      <p:pic>
        <p:nvPicPr>
          <p:cNvPr id="6" name="Content Placeholder 5">
            <a:extLst>
              <a:ext uri="{FF2B5EF4-FFF2-40B4-BE49-F238E27FC236}">
                <a16:creationId xmlns:a16="http://schemas.microsoft.com/office/drawing/2014/main" xmlns="" id="{50191068-8A0A-C746-AD1B-B02FE46552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41387" y="2124595"/>
            <a:ext cx="6989306" cy="3965087"/>
          </a:xfrm>
          <a:prstGeom prst="rect">
            <a:avLst/>
          </a:prstGeom>
        </p:spPr>
      </p:pic>
    </p:spTree>
    <p:extLst>
      <p:ext uri="{BB962C8B-B14F-4D97-AF65-F5344CB8AC3E}">
        <p14:creationId xmlns:p14="http://schemas.microsoft.com/office/powerpoint/2010/main" val="1954132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07104" y="0"/>
            <a:ext cx="7886700" cy="875290"/>
          </a:xfrm>
        </p:spPr>
        <p:txBody>
          <a:bodyPr/>
          <a:lstStyle/>
          <a:p>
            <a:r>
              <a:rPr lang="he-IL" dirty="0"/>
              <a:t>כלכלה מעגלית</a:t>
            </a:r>
            <a:endParaRPr lang="en-US" dirty="0"/>
          </a:p>
        </p:txBody>
      </p:sp>
      <p:sp>
        <p:nvSpPr>
          <p:cNvPr id="3" name="Content Placeholder 2"/>
          <p:cNvSpPr>
            <a:spLocks noGrp="1"/>
          </p:cNvSpPr>
          <p:nvPr>
            <p:ph idx="1"/>
          </p:nvPr>
        </p:nvSpPr>
        <p:spPr>
          <a:xfrm>
            <a:off x="1191490" y="809502"/>
            <a:ext cx="7602313" cy="1394719"/>
          </a:xfrm>
        </p:spPr>
        <p:txBody>
          <a:bodyPr>
            <a:normAutofit/>
          </a:bodyPr>
          <a:lstStyle/>
          <a:p>
            <a:pPr marL="0" indent="0">
              <a:buNone/>
            </a:pPr>
            <a:r>
              <a:rPr lang="he-IL" sz="2400" dirty="0"/>
              <a:t>ההיגד:</a:t>
            </a:r>
            <a:r>
              <a:rPr lang="en-US" sz="2400" dirty="0"/>
              <a:t> </a:t>
            </a:r>
            <a:r>
              <a:rPr lang="he-IL" sz="2400" dirty="0"/>
              <a:t>הממשלה וחברות מסחריות יכולות לדאוג להפחתת פסולת וצמצום שימוש במשאבים מתכלים על ידי כלכלה מעגלית, שבה מפיקים חומרי גלם מפסולת של השלבים השונים</a:t>
            </a:r>
            <a:endParaRPr lang="en-US" sz="2400" dirty="0"/>
          </a:p>
        </p:txBody>
      </p:sp>
      <p:pic>
        <p:nvPicPr>
          <p:cNvPr id="5" name="Content Placeholder 5">
            <a:extLst>
              <a:ext uri="{FF2B5EF4-FFF2-40B4-BE49-F238E27FC236}">
                <a16:creationId xmlns:a16="http://schemas.microsoft.com/office/drawing/2014/main" xmlns="" id="{DCC7BD8A-9F2D-5141-800D-526AB9334D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41387" y="2125956"/>
            <a:ext cx="6989306" cy="3962365"/>
          </a:xfrm>
          <a:prstGeom prst="rect">
            <a:avLst/>
          </a:prstGeom>
        </p:spPr>
      </p:pic>
    </p:spTree>
    <p:extLst>
      <p:ext uri="{BB962C8B-B14F-4D97-AF65-F5344CB8AC3E}">
        <p14:creationId xmlns:p14="http://schemas.microsoft.com/office/powerpoint/2010/main" val="1153994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09170" y="5406"/>
            <a:ext cx="7886700" cy="845127"/>
          </a:xfrm>
        </p:spPr>
        <p:txBody>
          <a:bodyPr/>
          <a:lstStyle/>
          <a:p>
            <a:r>
              <a:rPr lang="he-IL" dirty="0"/>
              <a:t>שאלה לדיון</a:t>
            </a:r>
            <a:endParaRPr lang="en-US" dirty="0"/>
          </a:p>
        </p:txBody>
      </p:sp>
      <p:sp>
        <p:nvSpPr>
          <p:cNvPr id="3" name="Content Placeholder 2"/>
          <p:cNvSpPr>
            <a:spLocks noGrp="1"/>
          </p:cNvSpPr>
          <p:nvPr>
            <p:ph idx="1"/>
          </p:nvPr>
        </p:nvSpPr>
        <p:spPr>
          <a:xfrm>
            <a:off x="709170" y="836935"/>
            <a:ext cx="7886700" cy="1255102"/>
          </a:xfrm>
        </p:spPr>
        <p:txBody>
          <a:bodyPr>
            <a:normAutofit/>
          </a:bodyPr>
          <a:lstStyle/>
          <a:p>
            <a:pPr marL="0" indent="0">
              <a:buNone/>
            </a:pPr>
            <a:r>
              <a:rPr lang="he-IL" sz="2400" dirty="0"/>
              <a:t>אנו יודעים שכל מוצר שנקנה משפיע לרעה באופן כלשהו על הסביבה. מה כל אחד </a:t>
            </a:r>
            <a:r>
              <a:rPr lang="he-IL" sz="2400" b="1" dirty="0"/>
              <a:t>מאיתנו</a:t>
            </a:r>
            <a:r>
              <a:rPr lang="he-IL" sz="2400" dirty="0"/>
              <a:t> יכול לעשות כדי להפחית את ההשלכות של השימוש במוצרים? </a:t>
            </a:r>
            <a:endParaRPr lang="en-US" sz="2400" dirty="0"/>
          </a:p>
        </p:txBody>
      </p:sp>
      <p:pic>
        <p:nvPicPr>
          <p:cNvPr id="6" name="Content Placeholder 5">
            <a:extLst>
              <a:ext uri="{FF2B5EF4-FFF2-40B4-BE49-F238E27FC236}">
                <a16:creationId xmlns:a16="http://schemas.microsoft.com/office/drawing/2014/main" xmlns="" id="{7035FB48-4406-DB43-983C-168B5EC5FD0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41387" y="2124595"/>
            <a:ext cx="6989305" cy="3965087"/>
          </a:xfrm>
          <a:prstGeom prst="rect">
            <a:avLst/>
          </a:prstGeom>
        </p:spPr>
      </p:pic>
    </p:spTree>
    <p:extLst>
      <p:ext uri="{BB962C8B-B14F-4D97-AF65-F5344CB8AC3E}">
        <p14:creationId xmlns:p14="http://schemas.microsoft.com/office/powerpoint/2010/main" val="3992380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011382"/>
          </a:xfrm>
        </p:spPr>
        <p:txBody>
          <a:bodyPr/>
          <a:lstStyle/>
          <a:p>
            <a:r>
              <a:rPr lang="he-IL" dirty="0"/>
              <a:t>האחריות שלנו</a:t>
            </a:r>
            <a:endParaRPr lang="en-US" dirty="0"/>
          </a:p>
        </p:txBody>
      </p:sp>
      <p:sp>
        <p:nvSpPr>
          <p:cNvPr id="3" name="Content Placeholder 2"/>
          <p:cNvSpPr>
            <a:spLocks noGrp="1"/>
          </p:cNvSpPr>
          <p:nvPr>
            <p:ph idx="1"/>
          </p:nvPr>
        </p:nvSpPr>
        <p:spPr>
          <a:xfrm>
            <a:off x="628650" y="1011383"/>
            <a:ext cx="7886700" cy="2806702"/>
          </a:xfrm>
        </p:spPr>
        <p:txBody>
          <a:bodyPr>
            <a:normAutofit/>
          </a:bodyPr>
          <a:lstStyle/>
          <a:p>
            <a:pPr marL="0" indent="0">
              <a:buNone/>
            </a:pPr>
            <a:r>
              <a:rPr lang="he-IL" sz="2400" dirty="0"/>
              <a:t>חשוב מאד להפעיל שיקול דעת, ולהתחשב בכמה שיותר היבטים:</a:t>
            </a:r>
            <a:r>
              <a:rPr lang="en-US" sz="2400" dirty="0"/>
              <a:t> </a:t>
            </a:r>
            <a:r>
              <a:rPr lang="he-IL" sz="2400" dirty="0"/>
              <a:t>סביבתיים, חברתיים. </a:t>
            </a:r>
          </a:p>
          <a:p>
            <a:pPr marL="0" indent="0">
              <a:buNone/>
            </a:pPr>
            <a:endParaRPr lang="he-IL" sz="2400" dirty="0"/>
          </a:p>
          <a:p>
            <a:pPr marL="0" indent="0">
              <a:buNone/>
            </a:pPr>
            <a:endParaRPr lang="en-US" sz="2400" dirty="0"/>
          </a:p>
        </p:txBody>
      </p:sp>
      <p:pic>
        <p:nvPicPr>
          <p:cNvPr id="5" name="Picture 4">
            <a:extLst>
              <a:ext uri="{FF2B5EF4-FFF2-40B4-BE49-F238E27FC236}">
                <a16:creationId xmlns:a16="http://schemas.microsoft.com/office/drawing/2014/main" xmlns="" id="{6EB8702F-4DF2-614E-8120-A1EBC07AFD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32670" y="2022765"/>
            <a:ext cx="5243422" cy="3821696"/>
          </a:xfrm>
          <a:prstGeom prst="rect">
            <a:avLst/>
          </a:prstGeom>
        </p:spPr>
      </p:pic>
    </p:spTree>
    <p:extLst>
      <p:ext uri="{BB962C8B-B14F-4D97-AF65-F5344CB8AC3E}">
        <p14:creationId xmlns:p14="http://schemas.microsoft.com/office/powerpoint/2010/main" val="798814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011382"/>
          </a:xfrm>
        </p:spPr>
        <p:txBody>
          <a:bodyPr/>
          <a:lstStyle/>
          <a:p>
            <a:r>
              <a:rPr lang="he-IL" dirty="0"/>
              <a:t>האחריות שלנו</a:t>
            </a:r>
            <a:endParaRPr lang="en-US" dirty="0"/>
          </a:p>
        </p:txBody>
      </p:sp>
      <p:sp>
        <p:nvSpPr>
          <p:cNvPr id="3" name="Content Placeholder 2"/>
          <p:cNvSpPr>
            <a:spLocks noGrp="1"/>
          </p:cNvSpPr>
          <p:nvPr>
            <p:ph idx="1"/>
          </p:nvPr>
        </p:nvSpPr>
        <p:spPr>
          <a:xfrm>
            <a:off x="628650" y="1011383"/>
            <a:ext cx="7886700" cy="2806702"/>
          </a:xfrm>
        </p:spPr>
        <p:txBody>
          <a:bodyPr>
            <a:normAutofit/>
          </a:bodyPr>
          <a:lstStyle/>
          <a:p>
            <a:pPr marL="0" indent="0">
              <a:buNone/>
            </a:pPr>
            <a:r>
              <a:rPr lang="he-IL" sz="2400" dirty="0"/>
              <a:t>חשוב מאד להפעיל שיקול דעת, ולהתחשב בכמה שיותר היבטים:</a:t>
            </a:r>
            <a:r>
              <a:rPr lang="en-US" sz="2400" dirty="0"/>
              <a:t> </a:t>
            </a:r>
            <a:r>
              <a:rPr lang="he-IL" sz="2400" dirty="0"/>
              <a:t>סביבתיים, חברתיים. </a:t>
            </a:r>
          </a:p>
          <a:p>
            <a:pPr marL="0" indent="0">
              <a:buNone/>
            </a:pPr>
            <a:endParaRPr lang="he-IL" sz="2400" dirty="0"/>
          </a:p>
          <a:p>
            <a:pPr marL="0" indent="0">
              <a:buNone/>
            </a:pPr>
            <a:endParaRPr lang="en-US" sz="2400" dirty="0"/>
          </a:p>
        </p:txBody>
      </p:sp>
      <p:pic>
        <p:nvPicPr>
          <p:cNvPr id="5" name="Picture 4">
            <a:extLst>
              <a:ext uri="{FF2B5EF4-FFF2-40B4-BE49-F238E27FC236}">
                <a16:creationId xmlns:a16="http://schemas.microsoft.com/office/drawing/2014/main" xmlns="" id="{6EB8702F-4DF2-614E-8120-A1EBC07AFD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369074" y="1862825"/>
            <a:ext cx="3114538" cy="2270048"/>
          </a:xfrm>
          <a:prstGeom prst="rect">
            <a:avLst/>
          </a:prstGeom>
        </p:spPr>
      </p:pic>
      <p:sp>
        <p:nvSpPr>
          <p:cNvPr id="4" name="Rectangle 3"/>
          <p:cNvSpPr/>
          <p:nvPr/>
        </p:nvSpPr>
        <p:spPr>
          <a:xfrm>
            <a:off x="628650" y="4088816"/>
            <a:ext cx="7980329" cy="2117690"/>
          </a:xfrm>
          <a:prstGeom prst="rect">
            <a:avLst/>
          </a:prstGeom>
        </p:spPr>
        <p:txBody>
          <a:bodyPr vert="horz" lIns="91440" tIns="45720" rIns="91440" bIns="45720" rtlCol="0">
            <a:normAutofit/>
          </a:bodyPr>
          <a:lstStyle/>
          <a:p>
            <a:pPr algn="r" rtl="1">
              <a:lnSpc>
                <a:spcPct val="90000"/>
              </a:lnSpc>
              <a:spcBef>
                <a:spcPts val="1000"/>
              </a:spcBef>
              <a:buClr>
                <a:srgbClr val="74972C"/>
              </a:buClr>
              <a:buFont typeface="Arial" panose="020B0604020202020204" pitchFamily="34" charset="0"/>
              <a:buNone/>
            </a:pPr>
            <a:r>
              <a:rPr lang="he-IL" sz="2400" dirty="0">
                <a:solidFill>
                  <a:srgbClr val="282828"/>
                </a:solidFill>
              </a:rPr>
              <a:t>ומבחינה מעשית:</a:t>
            </a:r>
          </a:p>
          <a:p>
            <a:pPr algn="r" rtl="1">
              <a:lnSpc>
                <a:spcPct val="90000"/>
              </a:lnSpc>
              <a:spcBef>
                <a:spcPts val="1000"/>
              </a:spcBef>
              <a:buClr>
                <a:srgbClr val="74972C"/>
              </a:buClr>
              <a:buFont typeface="Arial" panose="020B0604020202020204" pitchFamily="34" charset="0"/>
              <a:buNone/>
            </a:pPr>
            <a:r>
              <a:rPr lang="he-IL" sz="2400" dirty="0">
                <a:solidFill>
                  <a:srgbClr val="282828"/>
                </a:solidFill>
              </a:rPr>
              <a:t>האם באמת צריך לקנות?</a:t>
            </a:r>
            <a:r>
              <a:rPr lang="en-US" sz="2400" dirty="0">
                <a:solidFill>
                  <a:srgbClr val="282828"/>
                </a:solidFill>
              </a:rPr>
              <a:t> </a:t>
            </a:r>
            <a:endParaRPr lang="he-IL" sz="2400" dirty="0">
              <a:solidFill>
                <a:srgbClr val="282828"/>
              </a:solidFill>
            </a:endParaRPr>
          </a:p>
          <a:p>
            <a:pPr algn="r" rtl="1">
              <a:lnSpc>
                <a:spcPct val="90000"/>
              </a:lnSpc>
              <a:spcBef>
                <a:spcPts val="1000"/>
              </a:spcBef>
              <a:buClr>
                <a:srgbClr val="74972C"/>
              </a:buClr>
              <a:buFont typeface="Arial" panose="020B0604020202020204" pitchFamily="34" charset="0"/>
              <a:buNone/>
            </a:pPr>
            <a:r>
              <a:rPr lang="he-IL" sz="2400" dirty="0">
                <a:solidFill>
                  <a:srgbClr val="282828"/>
                </a:solidFill>
              </a:rPr>
              <a:t>איזה מוצר עדיף? </a:t>
            </a:r>
          </a:p>
          <a:p>
            <a:pPr algn="r" rtl="1">
              <a:lnSpc>
                <a:spcPct val="90000"/>
              </a:lnSpc>
              <a:spcBef>
                <a:spcPts val="1000"/>
              </a:spcBef>
              <a:buClr>
                <a:srgbClr val="74972C"/>
              </a:buClr>
              <a:buFont typeface="Arial" panose="020B0604020202020204" pitchFamily="34" charset="0"/>
              <a:buNone/>
            </a:pPr>
            <a:r>
              <a:rPr lang="he-IL" sz="2400" dirty="0">
                <a:solidFill>
                  <a:srgbClr val="282828"/>
                </a:solidFill>
              </a:rPr>
              <a:t>מה עם הפסולת?</a:t>
            </a:r>
            <a:r>
              <a:rPr lang="en-US" sz="2400" dirty="0">
                <a:solidFill>
                  <a:srgbClr val="282828"/>
                </a:solidFill>
              </a:rPr>
              <a:t> </a:t>
            </a:r>
            <a:endParaRPr lang="he-IL" sz="2400" dirty="0">
              <a:solidFill>
                <a:srgbClr val="282828"/>
              </a:solidFill>
            </a:endParaRPr>
          </a:p>
        </p:txBody>
      </p:sp>
    </p:spTree>
    <p:extLst>
      <p:ext uri="{BB962C8B-B14F-4D97-AF65-F5344CB8AC3E}">
        <p14:creationId xmlns:p14="http://schemas.microsoft.com/office/powerpoint/2010/main" val="499112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011382"/>
          </a:xfrm>
        </p:spPr>
        <p:txBody>
          <a:bodyPr/>
          <a:lstStyle/>
          <a:p>
            <a:r>
              <a:rPr lang="he-IL" dirty="0"/>
              <a:t>האחריות שלנו</a:t>
            </a:r>
            <a:endParaRPr lang="en-US" dirty="0"/>
          </a:p>
        </p:txBody>
      </p:sp>
      <p:sp>
        <p:nvSpPr>
          <p:cNvPr id="3" name="Content Placeholder 2"/>
          <p:cNvSpPr>
            <a:spLocks noGrp="1"/>
          </p:cNvSpPr>
          <p:nvPr>
            <p:ph idx="1"/>
          </p:nvPr>
        </p:nvSpPr>
        <p:spPr>
          <a:xfrm>
            <a:off x="628650" y="1011383"/>
            <a:ext cx="7886700" cy="2806702"/>
          </a:xfrm>
        </p:spPr>
        <p:txBody>
          <a:bodyPr>
            <a:normAutofit/>
          </a:bodyPr>
          <a:lstStyle/>
          <a:p>
            <a:pPr marL="0" indent="0">
              <a:buNone/>
            </a:pPr>
            <a:r>
              <a:rPr lang="he-IL" sz="2400" dirty="0"/>
              <a:t>חשוב מאד להפעיל שיקול דעת, ולהתחשב בכמה שיותר היבטים:</a:t>
            </a:r>
            <a:r>
              <a:rPr lang="en-US" sz="2400" dirty="0"/>
              <a:t> </a:t>
            </a:r>
            <a:r>
              <a:rPr lang="he-IL" sz="2400" dirty="0"/>
              <a:t>סביבתיים, חברתיים. </a:t>
            </a:r>
          </a:p>
          <a:p>
            <a:pPr marL="0" indent="0">
              <a:buNone/>
            </a:pPr>
            <a:endParaRPr lang="he-IL" sz="2400" dirty="0"/>
          </a:p>
          <a:p>
            <a:pPr marL="0" indent="0">
              <a:buNone/>
            </a:pPr>
            <a:endParaRPr lang="en-US" sz="2400" dirty="0"/>
          </a:p>
        </p:txBody>
      </p:sp>
      <p:pic>
        <p:nvPicPr>
          <p:cNvPr id="5" name="Picture 4">
            <a:extLst>
              <a:ext uri="{FF2B5EF4-FFF2-40B4-BE49-F238E27FC236}">
                <a16:creationId xmlns:a16="http://schemas.microsoft.com/office/drawing/2014/main" xmlns="" id="{6EB8702F-4DF2-614E-8120-A1EBC07AFD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369074" y="1862825"/>
            <a:ext cx="3114538" cy="2270048"/>
          </a:xfrm>
          <a:prstGeom prst="rect">
            <a:avLst/>
          </a:prstGeom>
        </p:spPr>
      </p:pic>
      <p:sp>
        <p:nvSpPr>
          <p:cNvPr id="4" name="Rectangle 3"/>
          <p:cNvSpPr/>
          <p:nvPr/>
        </p:nvSpPr>
        <p:spPr>
          <a:xfrm>
            <a:off x="628650" y="4088816"/>
            <a:ext cx="7980329" cy="2117690"/>
          </a:xfrm>
          <a:prstGeom prst="rect">
            <a:avLst/>
          </a:prstGeom>
        </p:spPr>
        <p:txBody>
          <a:bodyPr vert="horz" lIns="91440" tIns="45720" rIns="91440" bIns="45720" rtlCol="0">
            <a:normAutofit/>
          </a:bodyPr>
          <a:lstStyle/>
          <a:p>
            <a:pPr algn="r" rtl="1">
              <a:lnSpc>
                <a:spcPct val="90000"/>
              </a:lnSpc>
              <a:spcBef>
                <a:spcPts val="1000"/>
              </a:spcBef>
              <a:buClr>
                <a:srgbClr val="74972C"/>
              </a:buClr>
              <a:buFont typeface="Arial" panose="020B0604020202020204" pitchFamily="34" charset="0"/>
              <a:buNone/>
            </a:pPr>
            <a:r>
              <a:rPr lang="he-IL" sz="2400" dirty="0">
                <a:solidFill>
                  <a:srgbClr val="282828"/>
                </a:solidFill>
              </a:rPr>
              <a:t>ומבחינה מעשית:</a:t>
            </a:r>
          </a:p>
          <a:p>
            <a:pPr algn="r" rtl="1">
              <a:lnSpc>
                <a:spcPct val="90000"/>
              </a:lnSpc>
              <a:spcBef>
                <a:spcPts val="1000"/>
              </a:spcBef>
              <a:buClr>
                <a:srgbClr val="74972C"/>
              </a:buClr>
              <a:buFont typeface="Arial" panose="020B0604020202020204" pitchFamily="34" charset="0"/>
              <a:buNone/>
            </a:pPr>
            <a:r>
              <a:rPr lang="he-IL" sz="2400" dirty="0">
                <a:solidFill>
                  <a:srgbClr val="282828"/>
                </a:solidFill>
              </a:rPr>
              <a:t>האם באמת צריך לקנות?</a:t>
            </a:r>
            <a:r>
              <a:rPr lang="en-US" sz="2400" dirty="0">
                <a:solidFill>
                  <a:srgbClr val="282828"/>
                </a:solidFill>
              </a:rPr>
              <a:t> </a:t>
            </a:r>
            <a:r>
              <a:rPr lang="he-IL" sz="2400" dirty="0">
                <a:solidFill>
                  <a:srgbClr val="282828"/>
                </a:solidFill>
              </a:rPr>
              <a:t>להפחית צריכה ככל האפשר. </a:t>
            </a:r>
          </a:p>
          <a:p>
            <a:pPr algn="r" rtl="1">
              <a:lnSpc>
                <a:spcPct val="90000"/>
              </a:lnSpc>
              <a:spcBef>
                <a:spcPts val="1000"/>
              </a:spcBef>
              <a:buClr>
                <a:srgbClr val="74972C"/>
              </a:buClr>
              <a:buFont typeface="Arial" panose="020B0604020202020204" pitchFamily="34" charset="0"/>
              <a:buNone/>
            </a:pPr>
            <a:r>
              <a:rPr lang="he-IL" sz="2400" dirty="0">
                <a:solidFill>
                  <a:srgbClr val="282828"/>
                </a:solidFill>
              </a:rPr>
              <a:t>איזה מוצר עדיף? לקנות מוצר שפחות מזיק.</a:t>
            </a:r>
          </a:p>
          <a:p>
            <a:pPr algn="r" rtl="1">
              <a:lnSpc>
                <a:spcPct val="90000"/>
              </a:lnSpc>
              <a:spcBef>
                <a:spcPts val="1000"/>
              </a:spcBef>
              <a:buClr>
                <a:srgbClr val="74972C"/>
              </a:buClr>
              <a:buFont typeface="Arial" panose="020B0604020202020204" pitchFamily="34" charset="0"/>
              <a:buNone/>
            </a:pPr>
            <a:r>
              <a:rPr lang="he-IL" sz="2400" dirty="0">
                <a:solidFill>
                  <a:srgbClr val="282828"/>
                </a:solidFill>
              </a:rPr>
              <a:t>מה עם הפסולת?</a:t>
            </a:r>
            <a:r>
              <a:rPr lang="en-US" sz="2400" dirty="0">
                <a:solidFill>
                  <a:srgbClr val="282828"/>
                </a:solidFill>
              </a:rPr>
              <a:t> </a:t>
            </a:r>
            <a:r>
              <a:rPr lang="he-IL" sz="2400" dirty="0">
                <a:solidFill>
                  <a:srgbClr val="282828"/>
                </a:solidFill>
              </a:rPr>
              <a:t>עדיף להשתמש מחדש או למחזר.</a:t>
            </a:r>
          </a:p>
        </p:txBody>
      </p:sp>
    </p:spTree>
    <p:extLst>
      <p:ext uri="{BB962C8B-B14F-4D97-AF65-F5344CB8AC3E}">
        <p14:creationId xmlns:p14="http://schemas.microsoft.com/office/powerpoint/2010/main" val="939251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t>בחירת הנורה המתאימה</a:t>
            </a:r>
            <a:endParaRPr lang="en-US" b="1" dirty="0"/>
          </a:p>
        </p:txBody>
      </p:sp>
      <p:sp>
        <p:nvSpPr>
          <p:cNvPr id="3" name="Content Placeholder 2"/>
          <p:cNvSpPr>
            <a:spLocks noGrp="1"/>
          </p:cNvSpPr>
          <p:nvPr>
            <p:ph sz="half" idx="2"/>
          </p:nvPr>
        </p:nvSpPr>
        <p:spPr>
          <a:xfrm>
            <a:off x="3737602" y="1825625"/>
            <a:ext cx="4777748" cy="4351338"/>
          </a:xfrm>
        </p:spPr>
        <p:txBody>
          <a:bodyPr>
            <a:normAutofit/>
          </a:bodyPr>
          <a:lstStyle/>
          <a:p>
            <a:pPr marL="0" indent="0">
              <a:buNone/>
            </a:pPr>
            <a:r>
              <a:rPr lang="he-IL" sz="1800" b="1" dirty="0"/>
              <a:t>ננסה לבחון אפשרות זו באמצעות מחשבון הנורות.</a:t>
            </a:r>
          </a:p>
          <a:p>
            <a:pPr marL="0" indent="0">
              <a:buNone/>
            </a:pPr>
            <a:r>
              <a:rPr lang="he-IL" sz="1800" dirty="0"/>
              <a:t>לפתיחת מחשבון הנורות סירקו את קוד ה- </a:t>
            </a:r>
            <a:r>
              <a:rPr lang="en-US" sz="1800" dirty="0"/>
              <a:t>QR</a:t>
            </a:r>
            <a:r>
              <a:rPr lang="he-IL" sz="1800" dirty="0"/>
              <a:t> ועקבו אחר ההנחיות הבאות</a:t>
            </a:r>
            <a:r>
              <a:rPr lang="he-IL" sz="1800" dirty="0" smtClean="0"/>
              <a:t>.</a:t>
            </a:r>
          </a:p>
          <a:p>
            <a:pPr marL="0" indent="0">
              <a:buNone/>
            </a:pPr>
            <a:endParaRPr lang="he-IL" sz="1800" dirty="0"/>
          </a:p>
          <a:p>
            <a:pPr marL="0" indent="0">
              <a:buNone/>
            </a:pPr>
            <a:endParaRPr lang="he-IL" sz="1800" dirty="0" smtClean="0"/>
          </a:p>
          <a:p>
            <a:pPr marL="0" indent="0">
              <a:buNone/>
            </a:pPr>
            <a:endParaRPr lang="he-IL" sz="1800" dirty="0" smtClean="0"/>
          </a:p>
          <a:p>
            <a:pPr marL="0" indent="0">
              <a:buNone/>
            </a:pPr>
            <a:endParaRPr lang="he-IL" sz="1800" dirty="0"/>
          </a:p>
          <a:p>
            <a:r>
              <a:rPr lang="he-IL" sz="1800" dirty="0"/>
              <a:t>להפעלת המחשבון הקישו תחילה על המתג.</a:t>
            </a:r>
          </a:p>
          <a:p>
            <a:r>
              <a:rPr lang="he-IL" sz="1800" dirty="0"/>
              <a:t>עקבו אחרי ההוראות</a:t>
            </a:r>
          </a:p>
          <a:p>
            <a:endParaRPr lang="he-IL" sz="1800" b="1" dirty="0"/>
          </a:p>
          <a:p>
            <a:endParaRPr lang="he-IL" sz="1600" b="1" dirty="0"/>
          </a:p>
          <a:p>
            <a:endParaRPr lang="he-IL" sz="3200" b="1" dirty="0"/>
          </a:p>
          <a:p>
            <a:pPr marL="0" indent="0">
              <a:buNone/>
            </a:pPr>
            <a:endParaRPr lang="he-IL" sz="3200" dirty="0"/>
          </a:p>
          <a:p>
            <a:pPr marL="0" indent="0">
              <a:buNone/>
            </a:pPr>
            <a:endParaRPr lang="en-US" sz="3200" dirty="0"/>
          </a:p>
        </p:txBody>
      </p:sp>
      <p:pic>
        <p:nvPicPr>
          <p:cNvPr id="7" name="Picture 2" descr="https://lh4.googleusercontent.com/nO0n7MwTJkVK9_WbIXtCIbuvRsknhQsZR_3CS6hTKOA3UF1eRWSqp4zDmVkGS7kcRK3Uc6pkuoLI5TRIF_86ZxI0hy3YE04mNbINa0kW2jr96I4PUcQXIsGx_KhDpjaP8O278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294" y="1825625"/>
            <a:ext cx="2667308" cy="17387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lh4.googleusercontent.com/1TmeTO0SSJ7rFxq6FKxRMg-edUqvEtDh7i9YikyRRVRkNEZihfQMTIw4tgxK7rn49OVY5F0gSOP8fMlnvp2100pPtUIyLrQdBPhlLZvKLUVgbdUnBDUkiFuz-n53cz6LXkR1VlE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0294" y="3564394"/>
            <a:ext cx="2575451" cy="21863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9762" y="2542520"/>
            <a:ext cx="1473217" cy="1458774"/>
          </a:xfrm>
          <a:prstGeom prst="rect">
            <a:avLst/>
          </a:prstGeom>
        </p:spPr>
      </p:pic>
    </p:spTree>
    <p:extLst>
      <p:ext uri="{BB962C8B-B14F-4D97-AF65-F5344CB8AC3E}">
        <p14:creationId xmlns:p14="http://schemas.microsoft.com/office/powerpoint/2010/main" val="3102113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רפלקציה</a:t>
            </a:r>
            <a:endParaRPr lang="en-US" dirty="0"/>
          </a:p>
        </p:txBody>
      </p:sp>
      <p:sp>
        <p:nvSpPr>
          <p:cNvPr id="3" name="Content Placeholder 2"/>
          <p:cNvSpPr>
            <a:spLocks noGrp="1"/>
          </p:cNvSpPr>
          <p:nvPr>
            <p:ph idx="1"/>
          </p:nvPr>
        </p:nvSpPr>
        <p:spPr>
          <a:xfrm>
            <a:off x="1281544" y="1460498"/>
            <a:ext cx="7233805" cy="3966907"/>
          </a:xfrm>
        </p:spPr>
        <p:txBody>
          <a:bodyPr>
            <a:normAutofit lnSpcReduction="10000"/>
          </a:bodyPr>
          <a:lstStyle/>
          <a:p>
            <a:pPr marL="0" indent="0">
              <a:buNone/>
            </a:pPr>
            <a:r>
              <a:rPr lang="he-IL" dirty="0"/>
              <a:t>רשמו לעצמכם</a:t>
            </a:r>
          </a:p>
          <a:p>
            <a:r>
              <a:rPr lang="he-IL" dirty="0"/>
              <a:t>עד כמה חשובה לכם, באופן אישי, הדאגה לדורות הבאים? </a:t>
            </a:r>
          </a:p>
          <a:p>
            <a:r>
              <a:rPr lang="he-IL" dirty="0"/>
              <a:t>איזה מההשלכות שבהם נתקלתם הפתיעו אתכם? </a:t>
            </a:r>
          </a:p>
          <a:p>
            <a:r>
              <a:rPr lang="he-IL" dirty="0"/>
              <a:t>איזה מההשלכות שבהם נתקלתם עוררו בכם את הרגש החזק ביותר? </a:t>
            </a:r>
          </a:p>
          <a:p>
            <a:endParaRPr lang="he-IL" dirty="0"/>
          </a:p>
          <a:p>
            <a:pPr marL="0" indent="0">
              <a:buNone/>
            </a:pPr>
            <a:r>
              <a:rPr lang="he-IL" dirty="0"/>
              <a:t/>
            </a:r>
            <a:br>
              <a:rPr lang="he-IL" dirty="0"/>
            </a:br>
            <a:endParaRPr lang="en-US" dirty="0"/>
          </a:p>
        </p:txBody>
      </p:sp>
      <p:pic>
        <p:nvPicPr>
          <p:cNvPr id="1026" name="Picture 2" descr="https://lh3.googleusercontent.com/F5xsrIlLHqJUlo_gvMbkvv2iZ3y5SzIvMLFVVkpKfo7brW3Pn6Ij9FuXwMs88TerGPdodA6ttsuS5o3PWe0YvnPfOfNX-YjSbjLpmPqQ4oyFZatVNZUTkF0o-R8MlfUeP17ncG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7409" y="181609"/>
            <a:ext cx="839472" cy="83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00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109" y="204894"/>
            <a:ext cx="6326332" cy="1325563"/>
          </a:xfrm>
        </p:spPr>
        <p:txBody>
          <a:bodyPr/>
          <a:lstStyle/>
          <a:p>
            <a:r>
              <a:rPr lang="he-IL" b="1" dirty="0"/>
              <a:t>בחירת הנורה המתאימה</a:t>
            </a:r>
            <a:endParaRPr lang="en-US" dirty="0"/>
          </a:p>
        </p:txBody>
      </p:sp>
      <p:sp>
        <p:nvSpPr>
          <p:cNvPr id="4" name="Content Placeholder 3"/>
          <p:cNvSpPr>
            <a:spLocks noGrp="1"/>
          </p:cNvSpPr>
          <p:nvPr>
            <p:ph sz="half" idx="2"/>
          </p:nvPr>
        </p:nvSpPr>
        <p:spPr>
          <a:xfrm>
            <a:off x="507998" y="1412081"/>
            <a:ext cx="7531331" cy="2016919"/>
          </a:xfrm>
        </p:spPr>
        <p:txBody>
          <a:bodyPr>
            <a:normAutofit/>
          </a:bodyPr>
          <a:lstStyle/>
          <a:p>
            <a:r>
              <a:rPr lang="he-IL" dirty="0"/>
              <a:t>קראו את פרטי המידע על כל אחת מהנורות</a:t>
            </a:r>
          </a:p>
          <a:p>
            <a:r>
              <a:rPr lang="he-IL" dirty="0"/>
              <a:t>קראו את פרטי המידע המשותף לכל הנורות </a:t>
            </a:r>
            <a:br>
              <a:rPr lang="he-IL" dirty="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306" y="2496700"/>
            <a:ext cx="6188951" cy="3493624"/>
          </a:xfrm>
          <a:prstGeom prst="rect">
            <a:avLst/>
          </a:prstGeom>
        </p:spPr>
      </p:pic>
    </p:spTree>
    <p:extLst>
      <p:ext uri="{BB962C8B-B14F-4D97-AF65-F5344CB8AC3E}">
        <p14:creationId xmlns:p14="http://schemas.microsoft.com/office/powerpoint/2010/main" val="1725871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t>הנורה המתאימה היא...</a:t>
            </a:r>
            <a:endParaRPr lang="en-US" b="1" dirty="0"/>
          </a:p>
        </p:txBody>
      </p:sp>
      <p:sp>
        <p:nvSpPr>
          <p:cNvPr id="4" name="Content Placeholder 3"/>
          <p:cNvSpPr>
            <a:spLocks noGrp="1"/>
          </p:cNvSpPr>
          <p:nvPr>
            <p:ph sz="half" idx="2"/>
          </p:nvPr>
        </p:nvSpPr>
        <p:spPr>
          <a:xfrm>
            <a:off x="3790372" y="1115015"/>
            <a:ext cx="4635500" cy="3970831"/>
          </a:xfrm>
        </p:spPr>
        <p:txBody>
          <a:bodyPr>
            <a:spAutoFit/>
          </a:bodyPr>
          <a:lstStyle/>
          <a:p>
            <a:pPr marL="0" indent="0">
              <a:lnSpc>
                <a:spcPct val="160000"/>
              </a:lnSpc>
              <a:buNone/>
            </a:pPr>
            <a:r>
              <a:rPr lang="he-IL" sz="2000" dirty="0"/>
              <a:t>בחרו באמצעות הזזת המחוונים את: </a:t>
            </a:r>
          </a:p>
          <a:p>
            <a:pPr>
              <a:lnSpc>
                <a:spcPct val="160000"/>
              </a:lnSpc>
            </a:pPr>
            <a:r>
              <a:rPr lang="he-IL" sz="1800" dirty="0"/>
              <a:t>מספר הנורות שאתם צריכים </a:t>
            </a:r>
          </a:p>
          <a:p>
            <a:pPr>
              <a:lnSpc>
                <a:spcPct val="160000"/>
              </a:lnSpc>
            </a:pPr>
            <a:r>
              <a:rPr lang="he-IL" sz="1800" dirty="0"/>
              <a:t>כמה שעות ביום בממוצע משתמשים בנורות </a:t>
            </a:r>
          </a:p>
          <a:p>
            <a:pPr marL="0" indent="0">
              <a:lnSpc>
                <a:spcPct val="160000"/>
              </a:lnSpc>
              <a:buNone/>
            </a:pPr>
            <a:r>
              <a:rPr lang="he-IL" sz="2000" dirty="0"/>
              <a:t>בסיום הקליקו על כפתור </a:t>
            </a:r>
            <a:r>
              <a:rPr lang="he-IL" sz="2000" b="1" dirty="0"/>
              <a:t>'חישוב</a:t>
            </a:r>
            <a:r>
              <a:rPr lang="he-IL" sz="2000" dirty="0"/>
              <a:t>'.</a:t>
            </a:r>
          </a:p>
          <a:p>
            <a:pPr marL="342900" lvl="1" indent="0">
              <a:buNone/>
            </a:pPr>
            <a:endParaRPr lang="he-IL" sz="1800" dirty="0"/>
          </a:p>
          <a:p>
            <a:pPr marL="342900" lvl="1" indent="0">
              <a:buNone/>
            </a:pPr>
            <a:endParaRPr lang="he-IL" sz="1800" dirty="0"/>
          </a:p>
          <a:p>
            <a:pPr marL="342900" lvl="1" indent="0">
              <a:buNone/>
            </a:pPr>
            <a:endParaRPr lang="he-IL" sz="1800" dirty="0"/>
          </a:p>
          <a:p>
            <a:pPr marL="0" indent="0">
              <a:buNone/>
            </a:pPr>
            <a:r>
              <a:rPr lang="he-IL" sz="2000" dirty="0"/>
              <a:t/>
            </a:r>
            <a:br>
              <a:rPr lang="he-IL" sz="2000" dirty="0"/>
            </a:br>
            <a:endParaRPr lang="en-US" sz="2000" dirty="0"/>
          </a:p>
        </p:txBody>
      </p:sp>
      <p:pic>
        <p:nvPicPr>
          <p:cNvPr id="3076" name="Picture 4" descr="https://lh4.googleusercontent.com/rY4OKhDnoS584ova1ixLcH46VWQEgxLD-Z5jp0v_twzXLMWMbO7xG53zWYYDhxpRNtpfzbsxXq4E-wge1_JYYKosLg1fFlSQIy0kulu8n1pCa4SQ7FqkAwgw1ywJ59eKw0US49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87" y="3100430"/>
            <a:ext cx="4311650" cy="317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56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04" y="-12169"/>
            <a:ext cx="7886700" cy="1325563"/>
          </a:xfrm>
        </p:spPr>
        <p:txBody>
          <a:bodyPr/>
          <a:lstStyle/>
          <a:p>
            <a:r>
              <a:rPr lang="he-IL" b="1" dirty="0"/>
              <a:t>הנורה המתאימה היא...</a:t>
            </a:r>
            <a:endParaRPr lang="en-US" b="1" dirty="0"/>
          </a:p>
        </p:txBody>
      </p:sp>
      <p:sp>
        <p:nvSpPr>
          <p:cNvPr id="4" name="Content Placeholder 3"/>
          <p:cNvSpPr>
            <a:spLocks noGrp="1"/>
          </p:cNvSpPr>
          <p:nvPr>
            <p:ph sz="half" idx="1"/>
          </p:nvPr>
        </p:nvSpPr>
        <p:spPr>
          <a:xfrm>
            <a:off x="4914899" y="2737246"/>
            <a:ext cx="3886200" cy="3263504"/>
          </a:xfrm>
        </p:spPr>
        <p:txBody>
          <a:bodyPr>
            <a:normAutofit/>
          </a:bodyPr>
          <a:lstStyle/>
          <a:p>
            <a:pPr marL="0" indent="0">
              <a:lnSpc>
                <a:spcPct val="170000"/>
              </a:lnSpc>
              <a:buNone/>
            </a:pPr>
            <a:r>
              <a:rPr lang="he-IL" dirty="0"/>
              <a:t/>
            </a:r>
            <a:br>
              <a:rPr lang="he-IL" dirty="0"/>
            </a:br>
            <a:endParaRPr lang="en-US" dirty="0"/>
          </a:p>
        </p:txBody>
      </p:sp>
      <p:sp>
        <p:nvSpPr>
          <p:cNvPr id="7" name="Content Placeholder 3"/>
          <p:cNvSpPr>
            <a:spLocks noGrp="1"/>
          </p:cNvSpPr>
          <p:nvPr>
            <p:ph sz="half" idx="2"/>
          </p:nvPr>
        </p:nvSpPr>
        <p:spPr>
          <a:xfrm>
            <a:off x="177403" y="970962"/>
            <a:ext cx="8508206" cy="510778"/>
          </a:xfrm>
        </p:spPr>
        <p:txBody>
          <a:bodyPr>
            <a:noAutofit/>
          </a:bodyPr>
          <a:lstStyle/>
          <a:p>
            <a:pPr marL="0" indent="0">
              <a:lnSpc>
                <a:spcPct val="170000"/>
              </a:lnSpc>
              <a:buNone/>
            </a:pPr>
            <a:r>
              <a:rPr lang="he-IL" sz="2000" dirty="0"/>
              <a:t>על מנת לקבוע איזו נורה כדאי לקנות, בידקו בטבלה וענו על השאלות הבאות</a:t>
            </a:r>
            <a:r>
              <a:rPr lang="he-IL" sz="900" dirty="0"/>
              <a:t/>
            </a:r>
            <a:br>
              <a:rPr lang="he-IL" sz="900" dirty="0"/>
            </a:br>
            <a:endParaRPr lang="en-US" sz="900" dirty="0"/>
          </a:p>
        </p:txBody>
      </p:sp>
      <p:sp>
        <p:nvSpPr>
          <p:cNvPr id="10" name="Content Placeholder 3"/>
          <p:cNvSpPr txBox="1">
            <a:spLocks/>
          </p:cNvSpPr>
          <p:nvPr/>
        </p:nvSpPr>
        <p:spPr>
          <a:xfrm>
            <a:off x="2855335" y="1941146"/>
            <a:ext cx="5699920" cy="1352551"/>
          </a:xfrm>
          <a:prstGeom prst="rect">
            <a:avLst/>
          </a:prstGeom>
        </p:spPr>
        <p:txBody>
          <a:bodyPr vert="horz" lIns="68580" tIns="34290" rIns="68580" bIns="34290" rtlCol="1">
            <a:noAutofit/>
          </a:bodyPr>
          <a:lstStyle>
            <a:lvl1pPr marL="228600" indent="-228600" algn="r" defTabSz="914400" rtl="1"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he-IL" sz="2400" dirty="0"/>
              <a:t>איזו נורה היא הכי זולה לקנייה?</a:t>
            </a:r>
            <a:r>
              <a:rPr lang="en-US" sz="2400" dirty="0"/>
              <a:t/>
            </a:r>
            <a:br>
              <a:rPr lang="en-US" sz="2400" dirty="0"/>
            </a:br>
            <a:r>
              <a:rPr lang="he-IL" sz="1800" dirty="0"/>
              <a:t>היעזרו בשורת "</a:t>
            </a:r>
            <a:r>
              <a:rPr lang="he-IL" sz="1800" b="1" dirty="0"/>
              <a:t>עלות ראשונית</a:t>
            </a:r>
            <a:r>
              <a:rPr lang="he-IL" sz="1800" dirty="0"/>
              <a:t>"</a:t>
            </a:r>
          </a:p>
          <a:p>
            <a:pPr marL="0" indent="0">
              <a:buNone/>
            </a:pPr>
            <a:r>
              <a:rPr lang="he-IL" sz="1600" dirty="0"/>
              <a:t/>
            </a:r>
            <a:br>
              <a:rPr lang="he-IL" sz="1600" dirty="0"/>
            </a:br>
            <a:endParaRPr lang="en-US" sz="1600" dirty="0"/>
          </a:p>
        </p:txBody>
      </p:sp>
      <p:sp>
        <p:nvSpPr>
          <p:cNvPr id="5" name="Rectangle 4"/>
          <p:cNvSpPr/>
          <p:nvPr/>
        </p:nvSpPr>
        <p:spPr>
          <a:xfrm>
            <a:off x="2985688" y="3747012"/>
            <a:ext cx="5699921" cy="1766637"/>
          </a:xfrm>
          <a:prstGeom prst="rect">
            <a:avLst/>
          </a:prstGeom>
        </p:spPr>
        <p:txBody>
          <a:bodyPr wrap="square">
            <a:spAutoFit/>
          </a:bodyPr>
          <a:lstStyle/>
          <a:p>
            <a:pPr marL="342900" indent="-342900" algn="r" rtl="1">
              <a:lnSpc>
                <a:spcPct val="170000"/>
              </a:lnSpc>
              <a:buFont typeface="Arial" panose="020B0604020202020204" pitchFamily="34" charset="0"/>
              <a:buChar char="•"/>
            </a:pPr>
            <a:r>
              <a:rPr lang="he-IL" sz="2400" dirty="0"/>
              <a:t>איזו נורה מחזיקה בממוצע הכי הרבה זמן לפני שהיא מתקלקלת? </a:t>
            </a:r>
            <a:r>
              <a:rPr lang="he-IL" sz="1600" dirty="0"/>
              <a:t>היעזרו בשורת "</a:t>
            </a:r>
            <a:r>
              <a:rPr lang="he-IL" sz="1600" b="1" dirty="0"/>
              <a:t>זמן החיים</a:t>
            </a:r>
            <a:r>
              <a:rPr lang="he-IL" sz="1600" dirty="0"/>
              <a:t>"</a:t>
            </a:r>
            <a:br>
              <a:rPr lang="he-IL" sz="1600" dirty="0"/>
            </a:br>
            <a:endParaRPr lang="he-IL" sz="1600" dirty="0"/>
          </a:p>
        </p:txBody>
      </p:sp>
      <p:pic>
        <p:nvPicPr>
          <p:cNvPr id="9" name="Picture 8">
            <a:extLst>
              <a:ext uri="{FF2B5EF4-FFF2-40B4-BE49-F238E27FC236}">
                <a16:creationId xmlns:a16="http://schemas.microsoft.com/office/drawing/2014/main" xmlns="" id="{019B83E0-AA51-B341-90E0-7D0B92A4A3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0354" y="1858886"/>
            <a:ext cx="1517073" cy="1517073"/>
          </a:xfrm>
          <a:prstGeom prst="rect">
            <a:avLst/>
          </a:prstGeom>
        </p:spPr>
      </p:pic>
      <p:pic>
        <p:nvPicPr>
          <p:cNvPr id="14" name="Picture 13">
            <a:extLst>
              <a:ext uri="{FF2B5EF4-FFF2-40B4-BE49-F238E27FC236}">
                <a16:creationId xmlns:a16="http://schemas.microsoft.com/office/drawing/2014/main" xmlns="" id="{FA7BB8BB-2A22-1E48-9AAA-023646AF38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416" y="3871793"/>
            <a:ext cx="1517073" cy="1517073"/>
          </a:xfrm>
          <a:prstGeom prst="rect">
            <a:avLst/>
          </a:prstGeom>
        </p:spPr>
      </p:pic>
    </p:spTree>
    <p:extLst>
      <p:ext uri="{BB962C8B-B14F-4D97-AF65-F5344CB8AC3E}">
        <p14:creationId xmlns:p14="http://schemas.microsoft.com/office/powerpoint/2010/main" val="109663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t>הנורה המתאימה היא...</a:t>
            </a:r>
            <a:endParaRPr lang="en-US" b="1" dirty="0"/>
          </a:p>
        </p:txBody>
      </p:sp>
      <p:sp>
        <p:nvSpPr>
          <p:cNvPr id="4" name="Content Placeholder 3"/>
          <p:cNvSpPr>
            <a:spLocks noGrp="1"/>
          </p:cNvSpPr>
          <p:nvPr>
            <p:ph sz="half" idx="1"/>
          </p:nvPr>
        </p:nvSpPr>
        <p:spPr>
          <a:xfrm>
            <a:off x="4914899" y="2737246"/>
            <a:ext cx="3886200" cy="3263504"/>
          </a:xfrm>
        </p:spPr>
        <p:txBody>
          <a:bodyPr>
            <a:normAutofit/>
          </a:bodyPr>
          <a:lstStyle/>
          <a:p>
            <a:pPr marL="0" indent="0">
              <a:lnSpc>
                <a:spcPct val="170000"/>
              </a:lnSpc>
              <a:buNone/>
            </a:pPr>
            <a:r>
              <a:rPr lang="he-IL" dirty="0"/>
              <a:t/>
            </a:r>
            <a:br>
              <a:rPr lang="he-IL" dirty="0"/>
            </a:br>
            <a:endParaRPr lang="en-US" dirty="0"/>
          </a:p>
        </p:txBody>
      </p:sp>
      <p:sp>
        <p:nvSpPr>
          <p:cNvPr id="10" name="Content Placeholder 3"/>
          <p:cNvSpPr txBox="1">
            <a:spLocks/>
          </p:cNvSpPr>
          <p:nvPr/>
        </p:nvSpPr>
        <p:spPr>
          <a:xfrm>
            <a:off x="317897" y="1569157"/>
            <a:ext cx="8508206" cy="510778"/>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rgbClr val="282828"/>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rgbClr val="282828"/>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rgbClr val="282828"/>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rgbClr val="282828"/>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rgbClr val="28282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Font typeface="Arial" panose="020B0604020202020204" pitchFamily="34" charset="0"/>
              <a:buNone/>
            </a:pPr>
            <a:r>
              <a:rPr lang="he-IL" sz="2000" dirty="0"/>
              <a:t>על מנת לקבוע איזו נורה כדאי לקנות, בידקו בטבלה וענו על השאלות הבאות</a:t>
            </a:r>
            <a:r>
              <a:rPr lang="he-IL" sz="900" dirty="0"/>
              <a:t/>
            </a:r>
            <a:br>
              <a:rPr lang="he-IL" sz="900" dirty="0"/>
            </a:br>
            <a:endParaRPr lang="en-US" sz="900" dirty="0"/>
          </a:p>
        </p:txBody>
      </p:sp>
      <p:sp>
        <p:nvSpPr>
          <p:cNvPr id="5" name="Rectangle 4"/>
          <p:cNvSpPr/>
          <p:nvPr/>
        </p:nvSpPr>
        <p:spPr>
          <a:xfrm>
            <a:off x="1420231" y="2498044"/>
            <a:ext cx="5684230" cy="707886"/>
          </a:xfrm>
          <a:prstGeom prst="rect">
            <a:avLst/>
          </a:prstGeom>
        </p:spPr>
        <p:txBody>
          <a:bodyPr wrap="square">
            <a:spAutoFit/>
          </a:bodyPr>
          <a:lstStyle/>
          <a:p>
            <a:pPr algn="r" rtl="1"/>
            <a:r>
              <a:rPr lang="he-IL" sz="2400" dirty="0"/>
              <a:t>איזו נורה הכי חסכונית בחשמל?</a:t>
            </a:r>
            <a:r>
              <a:rPr lang="he-IL" sz="1600" dirty="0"/>
              <a:t>  היעזרו בשורת "</a:t>
            </a:r>
            <a:r>
              <a:rPr lang="he-IL" sz="1600" b="1" dirty="0"/>
              <a:t>צריכת החשמל השנתית</a:t>
            </a:r>
            <a:r>
              <a:rPr lang="he-IL" sz="1600" dirty="0"/>
              <a:t>" או בשורת "</a:t>
            </a:r>
            <a:r>
              <a:rPr lang="he-IL" sz="1600" b="1" dirty="0"/>
              <a:t>עלות החשמל השנתית</a:t>
            </a:r>
            <a:r>
              <a:rPr lang="he-IL" sz="1600" dirty="0"/>
              <a:t>"</a:t>
            </a:r>
          </a:p>
        </p:txBody>
      </p:sp>
      <p:sp>
        <p:nvSpPr>
          <p:cNvPr id="6" name="Rectangle 5"/>
          <p:cNvSpPr/>
          <p:nvPr/>
        </p:nvSpPr>
        <p:spPr>
          <a:xfrm>
            <a:off x="927306" y="4142035"/>
            <a:ext cx="6177155" cy="1200329"/>
          </a:xfrm>
          <a:prstGeom prst="rect">
            <a:avLst/>
          </a:prstGeom>
        </p:spPr>
        <p:txBody>
          <a:bodyPr wrap="square">
            <a:spAutoFit/>
          </a:bodyPr>
          <a:lstStyle/>
          <a:p>
            <a:pPr algn="r" rtl="1"/>
            <a:r>
              <a:rPr lang="he-IL" sz="2400" dirty="0"/>
              <a:t>איזה נורה הכי משתלמת לאורך זמן, כשמתחשבים בכל העלויות (מחיר ראשוני, זמן חיים, ועלות החשמל)? </a:t>
            </a:r>
            <a:r>
              <a:rPr lang="he-IL" sz="1600" dirty="0"/>
              <a:t>היעזרו בשורת "</a:t>
            </a:r>
            <a:r>
              <a:rPr lang="he-IL" sz="1600" b="1" dirty="0"/>
              <a:t>עלות כוללת בעשר שנים</a:t>
            </a:r>
            <a:r>
              <a:rPr lang="he-IL" sz="1600" dirty="0"/>
              <a:t>"</a:t>
            </a:r>
            <a:endParaRPr lang="en-US" sz="1600" dirty="0"/>
          </a:p>
        </p:txBody>
      </p:sp>
      <p:pic>
        <p:nvPicPr>
          <p:cNvPr id="7" name="Picture 6">
            <a:extLst>
              <a:ext uri="{FF2B5EF4-FFF2-40B4-BE49-F238E27FC236}">
                <a16:creationId xmlns:a16="http://schemas.microsoft.com/office/drawing/2014/main" xmlns="" id="{FE2FE9CA-9DD6-DB4B-B5FD-E799181030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1621" y="2308068"/>
            <a:ext cx="1467772" cy="1467772"/>
          </a:xfrm>
          <a:prstGeom prst="rect">
            <a:avLst/>
          </a:prstGeom>
        </p:spPr>
      </p:pic>
      <p:pic>
        <p:nvPicPr>
          <p:cNvPr id="14" name="Picture 13">
            <a:extLst>
              <a:ext uri="{FF2B5EF4-FFF2-40B4-BE49-F238E27FC236}">
                <a16:creationId xmlns:a16="http://schemas.microsoft.com/office/drawing/2014/main" xmlns="" id="{42836DC9-75F1-8F4E-ABD3-6ACC021766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9934" y="4003973"/>
            <a:ext cx="1551147" cy="1551147"/>
          </a:xfrm>
          <a:prstGeom prst="rect">
            <a:avLst/>
          </a:prstGeom>
        </p:spPr>
      </p:pic>
    </p:spTree>
    <p:extLst>
      <p:ext uri="{BB962C8B-B14F-4D97-AF65-F5344CB8AC3E}">
        <p14:creationId xmlns:p14="http://schemas.microsoft.com/office/powerpoint/2010/main" val="134610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e-IL" dirty="0"/>
              <a:t>רגע חושבים</a:t>
            </a:r>
            <a:endParaRPr lang="en-US" dirty="0"/>
          </a:p>
        </p:txBody>
      </p:sp>
      <p:sp>
        <p:nvSpPr>
          <p:cNvPr id="9" name="Content Placeholder 8"/>
          <p:cNvSpPr>
            <a:spLocks noGrp="1"/>
          </p:cNvSpPr>
          <p:nvPr>
            <p:ph sz="half" idx="2"/>
          </p:nvPr>
        </p:nvSpPr>
        <p:spPr>
          <a:xfrm>
            <a:off x="3644164" y="1822211"/>
            <a:ext cx="5654004" cy="3263504"/>
          </a:xfrm>
        </p:spPr>
        <p:txBody>
          <a:bodyPr>
            <a:normAutofit/>
          </a:bodyPr>
          <a:lstStyle/>
          <a:p>
            <a:pPr marL="0" indent="0">
              <a:buNone/>
            </a:pPr>
            <a:endParaRPr lang="he-IL" dirty="0"/>
          </a:p>
          <a:p>
            <a:pPr marL="457200" lvl="1" indent="0">
              <a:lnSpc>
                <a:spcPct val="150000"/>
              </a:lnSpc>
              <a:buNone/>
            </a:pPr>
            <a:r>
              <a:rPr lang="he-IL" dirty="0"/>
              <a:t>הביעו דעתכם:</a:t>
            </a:r>
          </a:p>
          <a:p>
            <a:pPr marL="457200" lvl="1" indent="0">
              <a:lnSpc>
                <a:spcPct val="150000"/>
              </a:lnSpc>
              <a:buNone/>
            </a:pPr>
            <a:r>
              <a:rPr lang="he-IL" dirty="0"/>
              <a:t>האם עלות/מחיר הוא השיקול היחיד?</a:t>
            </a:r>
          </a:p>
          <a:p>
            <a:pPr marL="0" indent="0">
              <a:buNone/>
            </a:pPr>
            <a:endParaRPr lang="he-IL" dirty="0"/>
          </a:p>
          <a:p>
            <a:pPr marL="0" indent="0">
              <a:buNone/>
            </a:pPr>
            <a:endParaRPr lang="en-US" dirty="0"/>
          </a:p>
        </p:txBody>
      </p:sp>
      <p:pic>
        <p:nvPicPr>
          <p:cNvPr id="10" name="Picture 4" descr="https://lh4.googleusercontent.com/rY4OKhDnoS584ova1ixLcH46VWQEgxLD-Z5jp0v_twzXLMWMbO7xG53zWYYDhxpRNtpfzbsxXq4E-wge1_JYYKosLg1fFlSQIy0kulu8n1pCa4SQ7FqkAwgw1ywJ59eKw0US49cc"/>
          <p:cNvPicPr>
            <a:picLocks noChangeAspect="1" noChangeArrowheads="1"/>
          </p:cNvPicPr>
          <p:nvPr/>
        </p:nvPicPr>
        <p:blipFill rotWithShape="1">
          <a:blip r:embed="rId2">
            <a:extLst>
              <a:ext uri="{28A0092B-C50C-407E-A947-70E740481C1C}">
                <a14:useLocalDpi xmlns:a14="http://schemas.microsoft.com/office/drawing/2010/main" val="0"/>
              </a:ext>
            </a:extLst>
          </a:blip>
          <a:srcRect l="5716" t="7767" b="1"/>
          <a:stretch/>
        </p:blipFill>
        <p:spPr bwMode="auto">
          <a:xfrm>
            <a:off x="628650" y="3521902"/>
            <a:ext cx="3850986" cy="27725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04900" y="1413265"/>
            <a:ext cx="7747000" cy="461665"/>
          </a:xfrm>
          <a:prstGeom prst="rect">
            <a:avLst/>
          </a:prstGeom>
        </p:spPr>
        <p:txBody>
          <a:bodyPr wrap="square">
            <a:spAutoFit/>
          </a:bodyPr>
          <a:lstStyle/>
          <a:p>
            <a:pPr algn="r" rtl="1"/>
            <a:r>
              <a:rPr lang="he-IL" sz="2400" dirty="0"/>
              <a:t>מחשבון הנורות התמקד בשיקול "כמה יעלה לי להשתמש בנורה"</a:t>
            </a:r>
          </a:p>
        </p:txBody>
      </p:sp>
    </p:spTree>
    <p:extLst>
      <p:ext uri="{BB962C8B-B14F-4D97-AF65-F5344CB8AC3E}">
        <p14:creationId xmlns:p14="http://schemas.microsoft.com/office/powerpoint/2010/main" val="3919327229"/>
      </p:ext>
    </p:extLst>
  </p:cSld>
  <p:clrMapOvr>
    <a:masterClrMapping/>
  </p:clrMapOvr>
</p:sld>
</file>

<file path=ppt/theme/theme1.xml><?xml version="1.0" encoding="utf-8"?>
<a:theme xmlns:a="http://schemas.openxmlformats.org/drawingml/2006/main" name="ערכת נושא Office">
  <a:themeElements>
    <a:clrScheme name="פיננסי ירוק">
      <a:dk1>
        <a:srgbClr val="282828"/>
      </a:dk1>
      <a:lt1>
        <a:sysClr val="window" lastClr="FFFFFF"/>
      </a:lt1>
      <a:dk2>
        <a:srgbClr val="44546A"/>
      </a:dk2>
      <a:lt2>
        <a:srgbClr val="E7E6E6"/>
      </a:lt2>
      <a:accent1>
        <a:srgbClr val="562364"/>
      </a:accent1>
      <a:accent2>
        <a:srgbClr val="ED7D31"/>
      </a:accent2>
      <a:accent3>
        <a:srgbClr val="A5A5A5"/>
      </a:accent3>
      <a:accent4>
        <a:srgbClr val="FFBC16"/>
      </a:accent4>
      <a:accent5>
        <a:srgbClr val="4472C4"/>
      </a:accent5>
      <a:accent6>
        <a:srgbClr val="91A93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תבנית פיננסי ירוק.pptx" id="{16297798-E28A-436D-AEEA-5FFC39E308E9}" vid="{8D24B09F-0324-4100-B88B-67855C16E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4450</TotalTime>
  <Words>1335</Words>
  <Application>Microsoft Office PowerPoint</Application>
  <PresentationFormat>On-screen Show (4:3)</PresentationFormat>
  <Paragraphs>261</Paragraphs>
  <Slides>40</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Cambria Math</vt:lpstr>
      <vt:lpstr>ערכת נושא Office</vt:lpstr>
      <vt:lpstr>למי אכפת מה אני קונה?</vt:lpstr>
      <vt:lpstr>קניתם מנורה חדשה</vt:lpstr>
      <vt:lpstr>איך אתם הייתם בוחרים את הנורה המתאימה לכם?</vt:lpstr>
      <vt:lpstr>בחירת הנורה המתאימה</vt:lpstr>
      <vt:lpstr>בחירת הנורה המתאימה</vt:lpstr>
      <vt:lpstr>הנורה המתאימה היא...</vt:lpstr>
      <vt:lpstr>הנורה המתאימה היא...</vt:lpstr>
      <vt:lpstr>הנורה המתאימה היא...</vt:lpstr>
      <vt:lpstr>רגע חושבים</vt:lpstr>
      <vt:lpstr>רגע חושבים</vt:lpstr>
      <vt:lpstr>שיקולים סביבתיים</vt:lpstr>
      <vt:lpstr>שיקולים סביבתיים</vt:lpstr>
      <vt:lpstr>שיקולים סביבתיים</vt:lpstr>
      <vt:lpstr>שיקולים סביבתיים</vt:lpstr>
      <vt:lpstr>שיקולים סביבתיים</vt:lpstr>
      <vt:lpstr>סקר כיתתי</vt:lpstr>
      <vt:lpstr>סקר כיתתי</vt:lpstr>
      <vt:lpstr>סכום ביניים</vt:lpstr>
      <vt:lpstr>עבודה בקבוצות -</vt:lpstr>
      <vt:lpstr>עבודה בקבוצות -</vt:lpstr>
      <vt:lpstr>עבודה בקבוצות -</vt:lpstr>
      <vt:lpstr>מליאה - הצגת מסקנות והמלצות הקבוצות השונות</vt:lpstr>
      <vt:lpstr>שאלת אתגר</vt:lpstr>
      <vt:lpstr>תשובה לשאלת האתגר</vt:lpstr>
      <vt:lpstr>הערכת מחזור חיי מוצר</vt:lpstr>
      <vt:lpstr>מחומרי גלם ועד סיום חיי מוצר</vt:lpstr>
      <vt:lpstr>מחומרי גלם ועד סיום חיי מוצר</vt:lpstr>
      <vt:lpstr>משאבים מתכלים ופסולת</vt:lpstr>
      <vt:lpstr>משאבים מתכלים ופסולת</vt:lpstr>
      <vt:lpstr>השלכות כלכליות טכנולוגיות וסביבתיות</vt:lpstr>
      <vt:lpstr>השלכות כלכליות טכנולוגיות וסביבתיות</vt:lpstr>
      <vt:lpstr>שימוש מחדש ומיחזור</vt:lpstr>
      <vt:lpstr>שימוש מחדש ומיחזור</vt:lpstr>
      <vt:lpstr>כלכלה מעגלית</vt:lpstr>
      <vt:lpstr>כלכלה מעגלית</vt:lpstr>
      <vt:lpstr>שאלה לדיון</vt:lpstr>
      <vt:lpstr>האחריות שלנו</vt:lpstr>
      <vt:lpstr>האחריות שלנו</vt:lpstr>
      <vt:lpstr>האחריות שלנו</vt:lpstr>
      <vt:lpstr>רפלקציה</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Hagit Matok</dc:creator>
  <cp:lastModifiedBy>Michal Giladi</cp:lastModifiedBy>
  <cp:revision>99</cp:revision>
  <dcterms:created xsi:type="dcterms:W3CDTF">2020-02-25T13:39:01Z</dcterms:created>
  <dcterms:modified xsi:type="dcterms:W3CDTF">2021-07-28T15:06:28Z</dcterms:modified>
</cp:coreProperties>
</file>