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0" r:id="rId3"/>
    <p:sldId id="261" r:id="rId4"/>
    <p:sldId id="257" r:id="rId5"/>
    <p:sldId id="264" r:id="rId6"/>
    <p:sldId id="262" r:id="rId7"/>
    <p:sldId id="265" r:id="rId8"/>
    <p:sldId id="266" r:id="rId9"/>
    <p:sldId id="268" r:id="rId10"/>
    <p:sldId id="286" r:id="rId11"/>
    <p:sldId id="283" r:id="rId12"/>
    <p:sldId id="284" r:id="rId13"/>
    <p:sldId id="285" r:id="rId14"/>
    <p:sldId id="277" r:id="rId15"/>
    <p:sldId id="269" r:id="rId16"/>
    <p:sldId id="267" r:id="rId17"/>
    <p:sldId id="287" r:id="rId18"/>
    <p:sldId id="288" r:id="rId19"/>
    <p:sldId id="289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ra Shimoni-Ayal" initials="NS" lastIdx="3" clrIdx="0">
    <p:extLst>
      <p:ext uri="{19B8F6BF-5375-455C-9EA6-DF929625EA0E}">
        <p15:presenceInfo xmlns:p15="http://schemas.microsoft.com/office/powerpoint/2012/main" userId="S-1-5-21-1468497402-859899378-9522986-35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A329"/>
    <a:srgbClr val="97B138"/>
    <a:srgbClr val="FEFFAC"/>
    <a:srgbClr val="97B03C"/>
    <a:srgbClr val="FFFFFF"/>
    <a:srgbClr val="94AF32"/>
    <a:srgbClr val="282828"/>
    <a:srgbClr val="FDFDFD"/>
    <a:srgbClr val="91A938"/>
    <a:srgbClr val="0023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4434" autoAdjust="0"/>
  </p:normalViewPr>
  <p:slideViewPr>
    <p:cSldViewPr snapToGrid="0" showGuides="1">
      <p:cViewPr varScale="1">
        <p:scale>
          <a:sx n="67" d="100"/>
          <a:sy n="67" d="100"/>
        </p:scale>
        <p:origin x="150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5A1D17-6F30-4E81-8593-433A3E28FB1C}" type="doc">
      <dgm:prSet loTypeId="urn:microsoft.com/office/officeart/2005/8/layout/chevron2" loCatId="process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A327784-82D3-4242-B850-C1B79EA09653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e-IL" dirty="0" smtClean="0"/>
            <a:t>הכנה מוקדמת</a:t>
          </a:r>
          <a:endParaRPr lang="en-US" dirty="0"/>
        </a:p>
      </dgm:t>
    </dgm:pt>
    <dgm:pt modelId="{0DE2A194-CA27-495A-9B83-D173A24957AC}" type="parTrans" cxnId="{94E674B4-882B-4186-8E36-9FDA410289E1}">
      <dgm:prSet/>
      <dgm:spPr/>
      <dgm:t>
        <a:bodyPr/>
        <a:lstStyle/>
        <a:p>
          <a:endParaRPr lang="en-US"/>
        </a:p>
      </dgm:t>
    </dgm:pt>
    <dgm:pt modelId="{F45155CB-2A4E-444D-97F7-A32E636D2F34}" type="sibTrans" cxnId="{94E674B4-882B-4186-8E36-9FDA410289E1}">
      <dgm:prSet/>
      <dgm:spPr/>
      <dgm:t>
        <a:bodyPr/>
        <a:lstStyle/>
        <a:p>
          <a:endParaRPr lang="en-US"/>
        </a:p>
      </dgm:t>
    </dgm:pt>
    <dgm:pt modelId="{0C1F6124-8D11-4B8D-9F82-16E70BF34259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268288" indent="0" rtl="1"/>
          <a:r>
            <a:rPr lang="he-IL" dirty="0" smtClean="0"/>
            <a:t> </a:t>
          </a:r>
          <a:r>
            <a:rPr lang="he-IL" dirty="0" err="1" smtClean="0"/>
            <a:t>צפיה</a:t>
          </a:r>
          <a:r>
            <a:rPr lang="he-IL" dirty="0" smtClean="0"/>
            <a:t> </a:t>
          </a:r>
          <a:r>
            <a:rPr lang="he-IL" dirty="0" smtClean="0"/>
            <a:t>בסרטון</a:t>
          </a:r>
          <a:endParaRPr lang="en-US" dirty="0"/>
        </a:p>
      </dgm:t>
    </dgm:pt>
    <dgm:pt modelId="{244FAFAA-EAAF-4C8C-9292-39558BE6CDDD}" type="parTrans" cxnId="{4772E640-BF29-4839-9681-27EAD2FD5F40}">
      <dgm:prSet/>
      <dgm:spPr/>
      <dgm:t>
        <a:bodyPr/>
        <a:lstStyle/>
        <a:p>
          <a:endParaRPr lang="en-US"/>
        </a:p>
      </dgm:t>
    </dgm:pt>
    <dgm:pt modelId="{0425902D-D317-49B6-B805-9060FB901018}" type="sibTrans" cxnId="{4772E640-BF29-4839-9681-27EAD2FD5F40}">
      <dgm:prSet/>
      <dgm:spPr/>
      <dgm:t>
        <a:bodyPr/>
        <a:lstStyle/>
        <a:p>
          <a:endParaRPr lang="en-US"/>
        </a:p>
      </dgm:t>
    </dgm:pt>
    <dgm:pt modelId="{FB2B9173-D687-4A11-A9B6-8CCDF3B123CA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e-IL" dirty="0" smtClean="0"/>
            <a:t>דיון מובנה</a:t>
          </a:r>
          <a:endParaRPr lang="en-US" dirty="0"/>
        </a:p>
      </dgm:t>
    </dgm:pt>
    <dgm:pt modelId="{E2ADF017-F029-4301-A4AF-B40D1A7AAF5F}" type="parTrans" cxnId="{2736EE22-B928-4EF0-BD21-1DACB021BF54}">
      <dgm:prSet/>
      <dgm:spPr/>
      <dgm:t>
        <a:bodyPr/>
        <a:lstStyle/>
        <a:p>
          <a:endParaRPr lang="en-US"/>
        </a:p>
      </dgm:t>
    </dgm:pt>
    <dgm:pt modelId="{2710A7D9-3812-48CA-902A-55AD9CE37DB3}" type="sibTrans" cxnId="{2736EE22-B928-4EF0-BD21-1DACB021BF54}">
      <dgm:prSet/>
      <dgm:spPr/>
      <dgm:t>
        <a:bodyPr/>
        <a:lstStyle/>
        <a:p>
          <a:endParaRPr lang="en-US"/>
        </a:p>
      </dgm:t>
    </dgm:pt>
    <dgm:pt modelId="{F27582ED-A910-41DD-B704-7BFFD2D0D8EE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268288" indent="0" rtl="1"/>
          <a:r>
            <a:rPr lang="he-IL" dirty="0" smtClean="0"/>
            <a:t> נאום </a:t>
          </a:r>
          <a:r>
            <a:rPr lang="he-IL" dirty="0" smtClean="0"/>
            <a:t>קבוצה 1 </a:t>
          </a:r>
          <a:endParaRPr lang="en-US" dirty="0"/>
        </a:p>
      </dgm:t>
    </dgm:pt>
    <dgm:pt modelId="{6902A6DA-9FF1-496C-BE44-B0E1B164344F}" type="parTrans" cxnId="{5505B4E4-9BDD-4863-9DC1-A7EE4954E6C0}">
      <dgm:prSet/>
      <dgm:spPr/>
      <dgm:t>
        <a:bodyPr/>
        <a:lstStyle/>
        <a:p>
          <a:endParaRPr lang="en-US"/>
        </a:p>
      </dgm:t>
    </dgm:pt>
    <dgm:pt modelId="{4E171BE6-6B1D-4429-B7A3-8A3ADB7A56BC}" type="sibTrans" cxnId="{5505B4E4-9BDD-4863-9DC1-A7EE4954E6C0}">
      <dgm:prSet/>
      <dgm:spPr/>
      <dgm:t>
        <a:bodyPr/>
        <a:lstStyle/>
        <a:p>
          <a:endParaRPr lang="en-US"/>
        </a:p>
      </dgm:t>
    </dgm:pt>
    <dgm:pt modelId="{F1F294E7-63B2-4B5B-839E-773C5E9444EE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268288" indent="0" rtl="1"/>
          <a:r>
            <a:rPr lang="he-IL" dirty="0" smtClean="0"/>
            <a:t> נאום </a:t>
          </a:r>
          <a:r>
            <a:rPr lang="he-IL" dirty="0" smtClean="0"/>
            <a:t>תגובה קבוצה 1</a:t>
          </a:r>
          <a:endParaRPr lang="en-US" dirty="0"/>
        </a:p>
      </dgm:t>
    </dgm:pt>
    <dgm:pt modelId="{AC00C6E6-42B0-4AE9-A9A2-1B40FCBE89CC}" type="parTrans" cxnId="{5DD32830-4D74-424E-ADF9-67FE10E9B40D}">
      <dgm:prSet/>
      <dgm:spPr/>
      <dgm:t>
        <a:bodyPr/>
        <a:lstStyle/>
        <a:p>
          <a:endParaRPr lang="en-US"/>
        </a:p>
      </dgm:t>
    </dgm:pt>
    <dgm:pt modelId="{586E31E8-EBDC-4BD7-9DEA-BC7880D97EDE}" type="sibTrans" cxnId="{5DD32830-4D74-424E-ADF9-67FE10E9B40D}">
      <dgm:prSet/>
      <dgm:spPr/>
      <dgm:t>
        <a:bodyPr/>
        <a:lstStyle/>
        <a:p>
          <a:endParaRPr lang="en-US"/>
        </a:p>
      </dgm:t>
    </dgm:pt>
    <dgm:pt modelId="{0E480849-5A85-4634-AECD-619CB35AC652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268288" indent="0" rtl="1"/>
          <a:r>
            <a:rPr lang="he-IL" dirty="0" smtClean="0"/>
            <a:t> דפי </a:t>
          </a:r>
          <a:r>
            <a:rPr lang="he-IL" dirty="0" smtClean="0"/>
            <a:t>פעילות</a:t>
          </a:r>
          <a:endParaRPr lang="en-US" dirty="0"/>
        </a:p>
      </dgm:t>
    </dgm:pt>
    <dgm:pt modelId="{5EA4A721-574B-49BE-844D-586E6554EE17}" type="parTrans" cxnId="{867A7A0E-3400-4BE1-96AA-63337691E77B}">
      <dgm:prSet/>
      <dgm:spPr/>
      <dgm:t>
        <a:bodyPr/>
        <a:lstStyle/>
        <a:p>
          <a:endParaRPr lang="en-US"/>
        </a:p>
      </dgm:t>
    </dgm:pt>
    <dgm:pt modelId="{70898764-EDB9-48C1-9A0A-9AE359C70FF1}" type="sibTrans" cxnId="{867A7A0E-3400-4BE1-96AA-63337691E77B}">
      <dgm:prSet/>
      <dgm:spPr/>
      <dgm:t>
        <a:bodyPr/>
        <a:lstStyle/>
        <a:p>
          <a:endParaRPr lang="en-US"/>
        </a:p>
      </dgm:t>
    </dgm:pt>
    <dgm:pt modelId="{9F71DD2D-FE05-4BC7-97C5-194554D02FFA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268288" indent="0" rtl="1"/>
          <a:r>
            <a:rPr lang="he-IL" dirty="0" smtClean="0"/>
            <a:t> דיון </a:t>
          </a:r>
          <a:r>
            <a:rPr lang="he-IL" dirty="0" smtClean="0"/>
            <a:t>קבוצתי</a:t>
          </a:r>
          <a:endParaRPr lang="en-US" dirty="0"/>
        </a:p>
      </dgm:t>
    </dgm:pt>
    <dgm:pt modelId="{1186B11C-AAF6-4A79-85D3-36F0A6D72115}" type="parTrans" cxnId="{35975EB3-F96C-43FD-9A4C-2505EE28E3A5}">
      <dgm:prSet/>
      <dgm:spPr/>
      <dgm:t>
        <a:bodyPr/>
        <a:lstStyle/>
        <a:p>
          <a:endParaRPr lang="en-US"/>
        </a:p>
      </dgm:t>
    </dgm:pt>
    <dgm:pt modelId="{A7B0F190-C29A-4650-8F6A-1E57D14FFD89}" type="sibTrans" cxnId="{35975EB3-F96C-43FD-9A4C-2505EE28E3A5}">
      <dgm:prSet/>
      <dgm:spPr/>
      <dgm:t>
        <a:bodyPr/>
        <a:lstStyle/>
        <a:p>
          <a:endParaRPr lang="en-US"/>
        </a:p>
      </dgm:t>
    </dgm:pt>
    <dgm:pt modelId="{0E8806CC-662F-4F41-98D7-0D45451510D5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268288" indent="0" rtl="1"/>
          <a:r>
            <a:rPr lang="he-IL" dirty="0" smtClean="0"/>
            <a:t> ניסוח </a:t>
          </a:r>
          <a:r>
            <a:rPr lang="he-IL" dirty="0" smtClean="0"/>
            <a:t>טיעונים</a:t>
          </a:r>
          <a:endParaRPr lang="en-US" dirty="0"/>
        </a:p>
      </dgm:t>
    </dgm:pt>
    <dgm:pt modelId="{1D8AAE73-66F2-4701-B0F5-9ABD35175ADD}" type="parTrans" cxnId="{B0A8A648-FAE6-45BC-89E2-FF58ABF36C1C}">
      <dgm:prSet/>
      <dgm:spPr/>
      <dgm:t>
        <a:bodyPr/>
        <a:lstStyle/>
        <a:p>
          <a:endParaRPr lang="en-US"/>
        </a:p>
      </dgm:t>
    </dgm:pt>
    <dgm:pt modelId="{7DF31E99-E0BF-4D99-918A-18A749961185}" type="sibTrans" cxnId="{B0A8A648-FAE6-45BC-89E2-FF58ABF36C1C}">
      <dgm:prSet/>
      <dgm:spPr/>
      <dgm:t>
        <a:bodyPr/>
        <a:lstStyle/>
        <a:p>
          <a:endParaRPr lang="en-US"/>
        </a:p>
      </dgm:t>
    </dgm:pt>
    <dgm:pt modelId="{449A99C1-BD45-4462-8FD3-8F4FE262E648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268288" indent="0" rtl="1"/>
          <a:r>
            <a:rPr lang="he-IL" dirty="0" smtClean="0"/>
            <a:t> נאום </a:t>
          </a:r>
          <a:r>
            <a:rPr lang="he-IL" dirty="0" smtClean="0"/>
            <a:t>קבוצה 2</a:t>
          </a:r>
          <a:endParaRPr lang="en-US" dirty="0"/>
        </a:p>
      </dgm:t>
    </dgm:pt>
    <dgm:pt modelId="{22375147-A219-4354-9310-748DFAFA26C0}" type="parTrans" cxnId="{58069A57-1BB5-4BC7-80EF-04A0B6C86808}">
      <dgm:prSet/>
      <dgm:spPr/>
      <dgm:t>
        <a:bodyPr/>
        <a:lstStyle/>
        <a:p>
          <a:endParaRPr lang="en-US"/>
        </a:p>
      </dgm:t>
    </dgm:pt>
    <dgm:pt modelId="{C94CACBD-6EBF-467B-8B3A-D2E653A419CE}" type="sibTrans" cxnId="{58069A57-1BB5-4BC7-80EF-04A0B6C86808}">
      <dgm:prSet/>
      <dgm:spPr/>
      <dgm:t>
        <a:bodyPr/>
        <a:lstStyle/>
        <a:p>
          <a:endParaRPr lang="en-US"/>
        </a:p>
      </dgm:t>
    </dgm:pt>
    <dgm:pt modelId="{DEAE22A8-1DC7-4EC6-87FF-9B254E7B209B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268288" indent="0" rtl="1"/>
          <a:r>
            <a:rPr lang="he-IL" dirty="0" smtClean="0"/>
            <a:t> נאום </a:t>
          </a:r>
          <a:r>
            <a:rPr lang="he-IL" dirty="0" smtClean="0"/>
            <a:t>תגובה קבוצה 2</a:t>
          </a:r>
          <a:endParaRPr lang="en-US" dirty="0"/>
        </a:p>
      </dgm:t>
    </dgm:pt>
    <dgm:pt modelId="{09809DA1-ABF4-4A2B-82CB-1EDBB353E9E9}" type="parTrans" cxnId="{3FE78F78-C190-433D-A809-DFA9F6F5C2E2}">
      <dgm:prSet/>
      <dgm:spPr/>
      <dgm:t>
        <a:bodyPr/>
        <a:lstStyle/>
        <a:p>
          <a:endParaRPr lang="en-US"/>
        </a:p>
      </dgm:t>
    </dgm:pt>
    <dgm:pt modelId="{007EE7FB-C1D7-4B11-A15F-848A6CA1AF56}" type="sibTrans" cxnId="{3FE78F78-C190-433D-A809-DFA9F6F5C2E2}">
      <dgm:prSet/>
      <dgm:spPr/>
      <dgm:t>
        <a:bodyPr/>
        <a:lstStyle/>
        <a:p>
          <a:endParaRPr lang="en-US"/>
        </a:p>
      </dgm:t>
    </dgm:pt>
    <dgm:pt modelId="{2168D6D5-A28E-4557-9CB0-B016C8972271}" type="pres">
      <dgm:prSet presAssocID="{755A1D17-6F30-4E81-8593-433A3E28FB1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F3C09C-EDE9-4A5B-90AC-4D00E0851BD1}" type="pres">
      <dgm:prSet presAssocID="{BA327784-82D3-4242-B850-C1B79EA09653}" presName="composite" presStyleCnt="0"/>
      <dgm:spPr/>
    </dgm:pt>
    <dgm:pt modelId="{B6400F55-CCDE-4104-90C1-08E5268B2017}" type="pres">
      <dgm:prSet presAssocID="{BA327784-82D3-4242-B850-C1B79EA09653}" presName="parentText" presStyleLbl="alignNode1" presStyleIdx="0" presStyleCnt="2" custLinFactX="200000" custLinFactNeighborX="286707" custLinFactNeighborY="-1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159995-33FC-4A79-8ACD-A7BCCC69A555}" type="pres">
      <dgm:prSet presAssocID="{BA327784-82D3-4242-B850-C1B79EA09653}" presName="descendantText" presStyleLbl="alignAcc1" presStyleIdx="0" presStyleCnt="2" custFlipVert="1" custFlipHor="1" custLinFactNeighborX="-33875" custLinFactNeighborY="12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69DD5E-C721-4696-ABDE-7BDA3BD0CFCF}" type="pres">
      <dgm:prSet presAssocID="{F45155CB-2A4E-444D-97F7-A32E636D2F34}" presName="sp" presStyleCnt="0"/>
      <dgm:spPr/>
    </dgm:pt>
    <dgm:pt modelId="{156BCE1F-20CB-4F17-858B-6B1BDE249AA2}" type="pres">
      <dgm:prSet presAssocID="{FB2B9173-D687-4A11-A9B6-8CCDF3B123CA}" presName="composite" presStyleCnt="0"/>
      <dgm:spPr/>
    </dgm:pt>
    <dgm:pt modelId="{80DC0A80-1515-4D9B-B467-4BBE8B78B2A0}" type="pres">
      <dgm:prSet presAssocID="{FB2B9173-D687-4A11-A9B6-8CCDF3B123CA}" presName="parentText" presStyleLbl="alignNode1" presStyleIdx="1" presStyleCnt="2" custLinFactX="200000" custLinFactNeighborX="286707" custLinFactNeighborY="-1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8404F2-7A10-4659-B6D4-930A5A109376}" type="pres">
      <dgm:prSet presAssocID="{FB2B9173-D687-4A11-A9B6-8CCDF3B123CA}" presName="descendantText" presStyleLbl="alignAcc1" presStyleIdx="1" presStyleCnt="2" custFlipVert="1" custFlipHor="1" custLinFactNeighborX="-544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069A57-1BB5-4BC7-80EF-04A0B6C86808}" srcId="{FB2B9173-D687-4A11-A9B6-8CCDF3B123CA}" destId="{449A99C1-BD45-4462-8FD3-8F4FE262E648}" srcOrd="1" destOrd="0" parTransId="{22375147-A219-4354-9310-748DFAFA26C0}" sibTransId="{C94CACBD-6EBF-467B-8B3A-D2E653A419CE}"/>
    <dgm:cxn modelId="{867A7A0E-3400-4BE1-96AA-63337691E77B}" srcId="{BA327784-82D3-4242-B850-C1B79EA09653}" destId="{0E480849-5A85-4634-AECD-619CB35AC652}" srcOrd="1" destOrd="0" parTransId="{5EA4A721-574B-49BE-844D-586E6554EE17}" sibTransId="{70898764-EDB9-48C1-9A0A-9AE359C70FF1}"/>
    <dgm:cxn modelId="{4772E640-BF29-4839-9681-27EAD2FD5F40}" srcId="{BA327784-82D3-4242-B850-C1B79EA09653}" destId="{0C1F6124-8D11-4B8D-9F82-16E70BF34259}" srcOrd="0" destOrd="0" parTransId="{244FAFAA-EAAF-4C8C-9292-39558BE6CDDD}" sibTransId="{0425902D-D317-49B6-B805-9060FB901018}"/>
    <dgm:cxn modelId="{A173EEC2-914F-48FA-A36D-F20026DC9271}" type="presOf" srcId="{755A1D17-6F30-4E81-8593-433A3E28FB1C}" destId="{2168D6D5-A28E-4557-9CB0-B016C8972271}" srcOrd="0" destOrd="0" presId="urn:microsoft.com/office/officeart/2005/8/layout/chevron2"/>
    <dgm:cxn modelId="{FDC9FE14-CB12-4471-AB7E-43705F80CB76}" type="presOf" srcId="{449A99C1-BD45-4462-8FD3-8F4FE262E648}" destId="{348404F2-7A10-4659-B6D4-930A5A109376}" srcOrd="0" destOrd="1" presId="urn:microsoft.com/office/officeart/2005/8/layout/chevron2"/>
    <dgm:cxn modelId="{B11F6C91-8CA1-423D-ACAF-0B50FBD1221C}" type="presOf" srcId="{F27582ED-A910-41DD-B704-7BFFD2D0D8EE}" destId="{348404F2-7A10-4659-B6D4-930A5A109376}" srcOrd="0" destOrd="0" presId="urn:microsoft.com/office/officeart/2005/8/layout/chevron2"/>
    <dgm:cxn modelId="{2736EE22-B928-4EF0-BD21-1DACB021BF54}" srcId="{755A1D17-6F30-4E81-8593-433A3E28FB1C}" destId="{FB2B9173-D687-4A11-A9B6-8CCDF3B123CA}" srcOrd="1" destOrd="0" parTransId="{E2ADF017-F029-4301-A4AF-B40D1A7AAF5F}" sibTransId="{2710A7D9-3812-48CA-902A-55AD9CE37DB3}"/>
    <dgm:cxn modelId="{5505B4E4-9BDD-4863-9DC1-A7EE4954E6C0}" srcId="{FB2B9173-D687-4A11-A9B6-8CCDF3B123CA}" destId="{F27582ED-A910-41DD-B704-7BFFD2D0D8EE}" srcOrd="0" destOrd="0" parTransId="{6902A6DA-9FF1-496C-BE44-B0E1B164344F}" sibTransId="{4E171BE6-6B1D-4429-B7A3-8A3ADB7A56BC}"/>
    <dgm:cxn modelId="{5DD32830-4D74-424E-ADF9-67FE10E9B40D}" srcId="{FB2B9173-D687-4A11-A9B6-8CCDF3B123CA}" destId="{F1F294E7-63B2-4B5B-839E-773C5E9444EE}" srcOrd="2" destOrd="0" parTransId="{AC00C6E6-42B0-4AE9-A9A2-1B40FCBE89CC}" sibTransId="{586E31E8-EBDC-4BD7-9DEA-BC7880D97EDE}"/>
    <dgm:cxn modelId="{1BA0BD42-08B7-4C0E-A40F-B6FEE3DDB10C}" type="presOf" srcId="{DEAE22A8-1DC7-4EC6-87FF-9B254E7B209B}" destId="{348404F2-7A10-4659-B6D4-930A5A109376}" srcOrd="0" destOrd="3" presId="urn:microsoft.com/office/officeart/2005/8/layout/chevron2"/>
    <dgm:cxn modelId="{3A61C598-A58B-44D3-867C-FA3172590A82}" type="presOf" srcId="{0E8806CC-662F-4F41-98D7-0D45451510D5}" destId="{BC159995-33FC-4A79-8ACD-A7BCCC69A555}" srcOrd="0" destOrd="3" presId="urn:microsoft.com/office/officeart/2005/8/layout/chevron2"/>
    <dgm:cxn modelId="{9A638E47-CD96-43E1-A098-5EBE75EFC403}" type="presOf" srcId="{9F71DD2D-FE05-4BC7-97C5-194554D02FFA}" destId="{BC159995-33FC-4A79-8ACD-A7BCCC69A555}" srcOrd="0" destOrd="2" presId="urn:microsoft.com/office/officeart/2005/8/layout/chevron2"/>
    <dgm:cxn modelId="{94E674B4-882B-4186-8E36-9FDA410289E1}" srcId="{755A1D17-6F30-4E81-8593-433A3E28FB1C}" destId="{BA327784-82D3-4242-B850-C1B79EA09653}" srcOrd="0" destOrd="0" parTransId="{0DE2A194-CA27-495A-9B83-D173A24957AC}" sibTransId="{F45155CB-2A4E-444D-97F7-A32E636D2F34}"/>
    <dgm:cxn modelId="{DB6D9F4B-4A35-4310-82E9-C744D5F29DDD}" type="presOf" srcId="{0E480849-5A85-4634-AECD-619CB35AC652}" destId="{BC159995-33FC-4A79-8ACD-A7BCCC69A555}" srcOrd="0" destOrd="1" presId="urn:microsoft.com/office/officeart/2005/8/layout/chevron2"/>
    <dgm:cxn modelId="{B0A8A648-FAE6-45BC-89E2-FF58ABF36C1C}" srcId="{BA327784-82D3-4242-B850-C1B79EA09653}" destId="{0E8806CC-662F-4F41-98D7-0D45451510D5}" srcOrd="3" destOrd="0" parTransId="{1D8AAE73-66F2-4701-B0F5-9ABD35175ADD}" sibTransId="{7DF31E99-E0BF-4D99-918A-18A749961185}"/>
    <dgm:cxn modelId="{9EA5C8DF-70FA-4F2F-A407-5EA458F5EFA1}" type="presOf" srcId="{BA327784-82D3-4242-B850-C1B79EA09653}" destId="{B6400F55-CCDE-4104-90C1-08E5268B2017}" srcOrd="0" destOrd="0" presId="urn:microsoft.com/office/officeart/2005/8/layout/chevron2"/>
    <dgm:cxn modelId="{20EAD14D-8A27-4717-974B-19AD92A053AF}" type="presOf" srcId="{FB2B9173-D687-4A11-A9B6-8CCDF3B123CA}" destId="{80DC0A80-1515-4D9B-B467-4BBE8B78B2A0}" srcOrd="0" destOrd="0" presId="urn:microsoft.com/office/officeart/2005/8/layout/chevron2"/>
    <dgm:cxn modelId="{3FE78F78-C190-433D-A809-DFA9F6F5C2E2}" srcId="{FB2B9173-D687-4A11-A9B6-8CCDF3B123CA}" destId="{DEAE22A8-1DC7-4EC6-87FF-9B254E7B209B}" srcOrd="3" destOrd="0" parTransId="{09809DA1-ABF4-4A2B-82CB-1EDBB353E9E9}" sibTransId="{007EE7FB-C1D7-4B11-A15F-848A6CA1AF56}"/>
    <dgm:cxn modelId="{1ACAC17E-585B-41B2-B6C5-760A0BC1C6DD}" type="presOf" srcId="{F1F294E7-63B2-4B5B-839E-773C5E9444EE}" destId="{348404F2-7A10-4659-B6D4-930A5A109376}" srcOrd="0" destOrd="2" presId="urn:microsoft.com/office/officeart/2005/8/layout/chevron2"/>
    <dgm:cxn modelId="{C5BF6AF6-87EF-4DD3-86A4-3E1894A9E8F7}" type="presOf" srcId="{0C1F6124-8D11-4B8D-9F82-16E70BF34259}" destId="{BC159995-33FC-4A79-8ACD-A7BCCC69A555}" srcOrd="0" destOrd="0" presId="urn:microsoft.com/office/officeart/2005/8/layout/chevron2"/>
    <dgm:cxn modelId="{35975EB3-F96C-43FD-9A4C-2505EE28E3A5}" srcId="{BA327784-82D3-4242-B850-C1B79EA09653}" destId="{9F71DD2D-FE05-4BC7-97C5-194554D02FFA}" srcOrd="2" destOrd="0" parTransId="{1186B11C-AAF6-4A79-85D3-36F0A6D72115}" sibTransId="{A7B0F190-C29A-4650-8F6A-1E57D14FFD89}"/>
    <dgm:cxn modelId="{8E290842-DC22-475F-8CB6-64D26233866C}" type="presParOf" srcId="{2168D6D5-A28E-4557-9CB0-B016C8972271}" destId="{67F3C09C-EDE9-4A5B-90AC-4D00E0851BD1}" srcOrd="0" destOrd="0" presId="urn:microsoft.com/office/officeart/2005/8/layout/chevron2"/>
    <dgm:cxn modelId="{99E98AE2-0D25-422A-AC39-1AF875B4816D}" type="presParOf" srcId="{67F3C09C-EDE9-4A5B-90AC-4D00E0851BD1}" destId="{B6400F55-CCDE-4104-90C1-08E5268B2017}" srcOrd="0" destOrd="0" presId="urn:microsoft.com/office/officeart/2005/8/layout/chevron2"/>
    <dgm:cxn modelId="{514BE369-E87F-4E81-BFB8-E407F2C4E961}" type="presParOf" srcId="{67F3C09C-EDE9-4A5B-90AC-4D00E0851BD1}" destId="{BC159995-33FC-4A79-8ACD-A7BCCC69A555}" srcOrd="1" destOrd="0" presId="urn:microsoft.com/office/officeart/2005/8/layout/chevron2"/>
    <dgm:cxn modelId="{286701C0-A295-4A86-B0C5-149E33AB93E9}" type="presParOf" srcId="{2168D6D5-A28E-4557-9CB0-B016C8972271}" destId="{F169DD5E-C721-4696-ABDE-7BDA3BD0CFCF}" srcOrd="1" destOrd="0" presId="urn:microsoft.com/office/officeart/2005/8/layout/chevron2"/>
    <dgm:cxn modelId="{863B3C00-EA39-4D5D-860C-6C06D928BE99}" type="presParOf" srcId="{2168D6D5-A28E-4557-9CB0-B016C8972271}" destId="{156BCE1F-20CB-4F17-858B-6B1BDE249AA2}" srcOrd="2" destOrd="0" presId="urn:microsoft.com/office/officeart/2005/8/layout/chevron2"/>
    <dgm:cxn modelId="{19CF4CE4-3936-446A-BC0F-3ABFA07A3173}" type="presParOf" srcId="{156BCE1F-20CB-4F17-858B-6B1BDE249AA2}" destId="{80DC0A80-1515-4D9B-B467-4BBE8B78B2A0}" srcOrd="0" destOrd="0" presId="urn:microsoft.com/office/officeart/2005/8/layout/chevron2"/>
    <dgm:cxn modelId="{690C4187-10A5-4B1F-B2F0-8B7BC7E8EFB2}" type="presParOf" srcId="{156BCE1F-20CB-4F17-858B-6B1BDE249AA2}" destId="{348404F2-7A10-4659-B6D4-930A5A1093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00F55-CCDE-4104-90C1-08E5268B2017}">
      <dsp:nvSpPr>
        <dsp:cNvPr id="0" name=""/>
        <dsp:cNvSpPr/>
      </dsp:nvSpPr>
      <dsp:spPr>
        <a:xfrm rot="5400000">
          <a:off x="4247356" y="326231"/>
          <a:ext cx="2174874" cy="152241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kern="1200" dirty="0" smtClean="0"/>
            <a:t>הכנה מוקדמת</a:t>
          </a:r>
          <a:endParaRPr lang="en-US" sz="2300" kern="1200" dirty="0"/>
        </a:p>
      </dsp:txBody>
      <dsp:txXfrm rot="-5400000">
        <a:off x="4573587" y="761206"/>
        <a:ext cx="1522412" cy="652462"/>
      </dsp:txXfrm>
    </dsp:sp>
    <dsp:sp modelId="{BC159995-33FC-4A79-8ACD-A7BCCC69A555}">
      <dsp:nvSpPr>
        <dsp:cNvPr id="0" name=""/>
        <dsp:cNvSpPr/>
      </dsp:nvSpPr>
      <dsp:spPr>
        <a:xfrm rot="5400000" flipH="1" flipV="1">
          <a:off x="1579959" y="-1561487"/>
          <a:ext cx="1413668" cy="45735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68288" lvl="1" indent="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100" kern="1200" dirty="0" smtClean="0"/>
            <a:t> </a:t>
          </a:r>
          <a:r>
            <a:rPr lang="he-IL" sz="2100" kern="1200" dirty="0" err="1" smtClean="0"/>
            <a:t>צפיה</a:t>
          </a:r>
          <a:r>
            <a:rPr lang="he-IL" sz="2100" kern="1200" dirty="0" smtClean="0"/>
            <a:t> </a:t>
          </a:r>
          <a:r>
            <a:rPr lang="he-IL" sz="2100" kern="1200" dirty="0" smtClean="0"/>
            <a:t>בסרטון</a:t>
          </a:r>
          <a:endParaRPr lang="en-US" sz="2100" kern="1200" dirty="0"/>
        </a:p>
        <a:p>
          <a:pPr marL="268288" lvl="1" indent="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100" kern="1200" dirty="0" smtClean="0"/>
            <a:t> דפי </a:t>
          </a:r>
          <a:r>
            <a:rPr lang="he-IL" sz="2100" kern="1200" dirty="0" smtClean="0"/>
            <a:t>פעילות</a:t>
          </a:r>
          <a:endParaRPr lang="en-US" sz="2100" kern="1200" dirty="0"/>
        </a:p>
        <a:p>
          <a:pPr marL="268288" lvl="1" indent="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100" kern="1200" dirty="0" smtClean="0"/>
            <a:t> דיון </a:t>
          </a:r>
          <a:r>
            <a:rPr lang="he-IL" sz="2100" kern="1200" dirty="0" smtClean="0"/>
            <a:t>קבוצתי</a:t>
          </a:r>
          <a:endParaRPr lang="en-US" sz="2100" kern="1200" dirty="0"/>
        </a:p>
        <a:p>
          <a:pPr marL="268288" lvl="1" indent="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100" kern="1200" dirty="0" smtClean="0"/>
            <a:t> ניסוח </a:t>
          </a:r>
          <a:r>
            <a:rPr lang="he-IL" sz="2100" kern="1200" dirty="0" smtClean="0"/>
            <a:t>טיעונים</a:t>
          </a:r>
          <a:endParaRPr lang="en-US" sz="2100" kern="1200" dirty="0"/>
        </a:p>
      </dsp:txBody>
      <dsp:txXfrm rot="-5400000">
        <a:off x="69010" y="87482"/>
        <a:ext cx="4504577" cy="1275648"/>
      </dsp:txXfrm>
    </dsp:sp>
    <dsp:sp modelId="{80DC0A80-1515-4D9B-B467-4BBE8B78B2A0}">
      <dsp:nvSpPr>
        <dsp:cNvPr id="0" name=""/>
        <dsp:cNvSpPr/>
      </dsp:nvSpPr>
      <dsp:spPr>
        <a:xfrm rot="5400000">
          <a:off x="4247356" y="2211523"/>
          <a:ext cx="2174874" cy="1522412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kern="1200" dirty="0" smtClean="0"/>
            <a:t>דיון מובנה</a:t>
          </a:r>
          <a:endParaRPr lang="en-US" sz="2300" kern="1200" dirty="0"/>
        </a:p>
      </dsp:txBody>
      <dsp:txXfrm rot="-5400000">
        <a:off x="4573587" y="2646498"/>
        <a:ext cx="1522412" cy="652462"/>
      </dsp:txXfrm>
    </dsp:sp>
    <dsp:sp modelId="{348404F2-7A10-4659-B6D4-930A5A109376}">
      <dsp:nvSpPr>
        <dsp:cNvPr id="0" name=""/>
        <dsp:cNvSpPr/>
      </dsp:nvSpPr>
      <dsp:spPr>
        <a:xfrm rot="5400000" flipH="1" flipV="1">
          <a:off x="1579959" y="308704"/>
          <a:ext cx="1413668" cy="45735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68288" lvl="1" indent="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100" kern="1200" dirty="0" smtClean="0"/>
            <a:t> נאום </a:t>
          </a:r>
          <a:r>
            <a:rPr lang="he-IL" sz="2100" kern="1200" dirty="0" smtClean="0"/>
            <a:t>קבוצה 1 </a:t>
          </a:r>
          <a:endParaRPr lang="en-US" sz="2100" kern="1200" dirty="0"/>
        </a:p>
        <a:p>
          <a:pPr marL="268288" lvl="1" indent="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100" kern="1200" dirty="0" smtClean="0"/>
            <a:t> נאום </a:t>
          </a:r>
          <a:r>
            <a:rPr lang="he-IL" sz="2100" kern="1200" dirty="0" smtClean="0"/>
            <a:t>קבוצה 2</a:t>
          </a:r>
          <a:endParaRPr lang="en-US" sz="2100" kern="1200" dirty="0"/>
        </a:p>
        <a:p>
          <a:pPr marL="268288" lvl="1" indent="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100" kern="1200" dirty="0" smtClean="0"/>
            <a:t> נאום </a:t>
          </a:r>
          <a:r>
            <a:rPr lang="he-IL" sz="2100" kern="1200" dirty="0" smtClean="0"/>
            <a:t>תגובה קבוצה 1</a:t>
          </a:r>
          <a:endParaRPr lang="en-US" sz="2100" kern="1200" dirty="0"/>
        </a:p>
        <a:p>
          <a:pPr marL="268288" lvl="1" indent="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100" kern="1200" dirty="0" smtClean="0"/>
            <a:t> נאום </a:t>
          </a:r>
          <a:r>
            <a:rPr lang="he-IL" sz="2100" kern="1200" dirty="0" smtClean="0"/>
            <a:t>תגובה קבוצה 2</a:t>
          </a:r>
          <a:endParaRPr lang="en-US" sz="2100" kern="1200" dirty="0"/>
        </a:p>
      </dsp:txBody>
      <dsp:txXfrm rot="-5400000">
        <a:off x="69010" y="1957673"/>
        <a:ext cx="4504577" cy="1275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DDB31-621D-4EBD-89F3-DE2D1EFF3BF9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E4836-8391-4193-8A3E-2F82860E2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6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מתחילתו עד 3:37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E4836-8391-4193-8A3E-2F82860E24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98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למשל:</a:t>
            </a:r>
            <a:r>
              <a:rPr lang="en-US" baseline="0" dirty="0" smtClean="0"/>
              <a:t> </a:t>
            </a:r>
            <a:r>
              <a:rPr lang="he-IL" baseline="0" dirty="0" smtClean="0"/>
              <a:t>####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E4836-8391-4193-8A3E-2F82860E241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94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מ 3:38 עד 5:57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E4836-8391-4193-8A3E-2F82860E24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99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מ 5:58 עד סופו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E4836-8391-4193-8A3E-2F82860E24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11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dirty="0" smtClean="0"/>
              <a:t>Image by &lt;a </a:t>
            </a:r>
            <a:r>
              <a:rPr lang="en-US" sz="1050" dirty="0" err="1" smtClean="0"/>
              <a:t>href</a:t>
            </a:r>
            <a:r>
              <a:rPr lang="en-US" sz="1050" dirty="0" smtClean="0"/>
              <a:t>="https://pixabay.com/users/geralt-9301/?</a:t>
            </a:r>
            <a:r>
              <a:rPr lang="en-US" sz="1050" dirty="0" err="1" smtClean="0"/>
              <a:t>utm_source</a:t>
            </a:r>
            <a:r>
              <a:rPr lang="en-US" sz="1050" dirty="0" smtClean="0"/>
              <a:t>=</a:t>
            </a:r>
            <a:r>
              <a:rPr lang="en-US" sz="1050" dirty="0" err="1" smtClean="0"/>
              <a:t>link-attribution&amp;amp;utm_medium</a:t>
            </a:r>
            <a:r>
              <a:rPr lang="en-US" sz="1050" dirty="0" smtClean="0"/>
              <a:t>=</a:t>
            </a:r>
            <a:r>
              <a:rPr lang="en-US" sz="1050" dirty="0" err="1" smtClean="0"/>
              <a:t>referral&amp;amp;utm_campaign</a:t>
            </a:r>
            <a:r>
              <a:rPr lang="en-US" sz="1050" dirty="0" smtClean="0"/>
              <a:t>=</a:t>
            </a:r>
            <a:r>
              <a:rPr lang="en-US" sz="1050" dirty="0" err="1" smtClean="0"/>
              <a:t>image&amp;amp;utm_content</a:t>
            </a:r>
            <a:r>
              <a:rPr lang="en-US" sz="1050" dirty="0" smtClean="0"/>
              <a:t>=1245949"&gt;</a:t>
            </a:r>
            <a:r>
              <a:rPr lang="en-US" sz="1050" dirty="0" err="1" smtClean="0"/>
              <a:t>Gerd</a:t>
            </a:r>
            <a:r>
              <a:rPr lang="en-US" sz="1050" dirty="0" smtClean="0"/>
              <a:t> </a:t>
            </a:r>
            <a:r>
              <a:rPr lang="en-US" sz="1050" dirty="0" err="1" smtClean="0"/>
              <a:t>Altmann</a:t>
            </a:r>
            <a:r>
              <a:rPr lang="en-US" sz="1050" dirty="0" smtClean="0"/>
              <a:t>&lt;/a&gt; from &lt;a </a:t>
            </a:r>
            <a:r>
              <a:rPr lang="en-US" sz="1050" dirty="0" err="1" smtClean="0"/>
              <a:t>href</a:t>
            </a:r>
            <a:r>
              <a:rPr lang="en-US" sz="1050" dirty="0" smtClean="0"/>
              <a:t>="https://pixabay.com/?</a:t>
            </a:r>
            <a:r>
              <a:rPr lang="en-US" sz="1050" dirty="0" err="1" smtClean="0"/>
              <a:t>utm_source</a:t>
            </a:r>
            <a:r>
              <a:rPr lang="en-US" sz="1050" dirty="0" smtClean="0"/>
              <a:t>=</a:t>
            </a:r>
            <a:r>
              <a:rPr lang="en-US" sz="1050" dirty="0" err="1" smtClean="0"/>
              <a:t>link-attribution&amp;amp;utm_medium</a:t>
            </a:r>
            <a:r>
              <a:rPr lang="en-US" sz="1050" dirty="0" smtClean="0"/>
              <a:t>=</a:t>
            </a:r>
            <a:r>
              <a:rPr lang="en-US" sz="1050" dirty="0" err="1" smtClean="0"/>
              <a:t>referral&amp;amp;utm_campaign</a:t>
            </a:r>
            <a:r>
              <a:rPr lang="en-US" sz="1050" dirty="0" smtClean="0"/>
              <a:t>=</a:t>
            </a:r>
            <a:r>
              <a:rPr lang="en-US" sz="1050" dirty="0" err="1" smtClean="0"/>
              <a:t>image&amp;amp;utm_content</a:t>
            </a:r>
            <a:r>
              <a:rPr lang="en-US" sz="1050" dirty="0" smtClean="0"/>
              <a:t>=1245949"&gt;</a:t>
            </a:r>
            <a:r>
              <a:rPr lang="en-US" sz="1050" dirty="0" err="1" smtClean="0"/>
              <a:t>Pixabay</a:t>
            </a:r>
            <a:r>
              <a:rPr lang="en-US" sz="1050" dirty="0" smtClean="0"/>
              <a:t>&lt;/a&gt;</a:t>
            </a:r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E4836-8391-4193-8A3E-2F82860E24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09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זהו</a:t>
            </a:r>
            <a:r>
              <a:rPr lang="he-IL" baseline="0" dirty="0" smtClean="0"/>
              <a:t> המבנה של הדיבייט שלנו, לא בהכרח של כל דיבייט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E4836-8391-4193-8A3E-2F82860E24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52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זהו</a:t>
            </a:r>
            <a:r>
              <a:rPr lang="he-IL" baseline="0" dirty="0" smtClean="0"/>
              <a:t> המבנה של הדיבייט שלנו, לא בהכרח של כל דיבייט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E4836-8391-4193-8A3E-2F82860E24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29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זהו</a:t>
            </a:r>
            <a:r>
              <a:rPr lang="he-IL" baseline="0" dirty="0" smtClean="0"/>
              <a:t> המבנה של הדיבייט שלנו, לא בהכרח של כל דיבייט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E4836-8391-4193-8A3E-2F82860E24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16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זהו</a:t>
            </a:r>
            <a:r>
              <a:rPr lang="he-IL" baseline="0" dirty="0" smtClean="0"/>
              <a:t> המבנה של הדיבייט שלנו, לא בהכרח של כל דיבייט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E4836-8391-4193-8A3E-2F82860E24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54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זהו</a:t>
            </a:r>
            <a:r>
              <a:rPr lang="he-IL" baseline="0" dirty="0" smtClean="0"/>
              <a:t> המבנה של הדיבייט שלנו, לא בהכרח של כל דיבייט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E4836-8391-4193-8A3E-2F82860E24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11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16"/>
          <p:cNvSpPr/>
          <p:nvPr userDrawn="1"/>
        </p:nvSpPr>
        <p:spPr>
          <a:xfrm>
            <a:off x="0" y="-5289"/>
            <a:ext cx="1958901" cy="5854820"/>
          </a:xfrm>
          <a:prstGeom prst="rect">
            <a:avLst/>
          </a:prstGeom>
          <a:solidFill>
            <a:srgbClr val="91A93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1" name="תמונה 3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9" r="12141"/>
          <a:stretch/>
        </p:blipFill>
        <p:spPr>
          <a:xfrm>
            <a:off x="236538" y="-43535"/>
            <a:ext cx="2685119" cy="5869592"/>
          </a:xfrm>
          <a:prstGeom prst="rect">
            <a:avLst/>
          </a:prstGeom>
          <a:effectLst>
            <a:outerShdw blurRad="50800" dist="25400" dir="11280000" algn="ctr" rotWithShape="0">
              <a:srgbClr val="4F4E4E">
                <a:alpha val="79000"/>
              </a:srgbClr>
            </a:outerShdw>
          </a:effectLst>
        </p:spPr>
      </p:pic>
      <p:sp>
        <p:nvSpPr>
          <p:cNvPr id="7" name="מלבן 6"/>
          <p:cNvSpPr/>
          <p:nvPr userDrawn="1"/>
        </p:nvSpPr>
        <p:spPr>
          <a:xfrm>
            <a:off x="2302329" y="-5289"/>
            <a:ext cx="1983921" cy="5854820"/>
          </a:xfrm>
          <a:prstGeom prst="rect">
            <a:avLst/>
          </a:prstGeom>
          <a:solidFill>
            <a:srgbClr val="217F2C"/>
          </a:solidFill>
          <a:ln>
            <a:noFill/>
          </a:ln>
          <a:effectLst>
            <a:outerShdw blurRad="50800" dist="25400" dir="10980000" algn="ctr" rotWithShape="0">
              <a:srgbClr val="4F4E4E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 24"/>
          <p:cNvSpPr/>
          <p:nvPr userDrawn="1"/>
        </p:nvSpPr>
        <p:spPr>
          <a:xfrm>
            <a:off x="2595715" y="-8054"/>
            <a:ext cx="6548285" cy="5857585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מלבן 11"/>
          <p:cNvSpPr/>
          <p:nvPr userDrawn="1"/>
        </p:nvSpPr>
        <p:spPr>
          <a:xfrm>
            <a:off x="0" y="5828821"/>
            <a:ext cx="9144000" cy="1029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תמונה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860" y="6332877"/>
            <a:ext cx="990597" cy="37459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5765" y="1370165"/>
            <a:ext cx="5519585" cy="1742997"/>
          </a:xfrm>
        </p:spPr>
        <p:txBody>
          <a:bodyPr anchor="ctr">
            <a:normAutofit/>
          </a:bodyPr>
          <a:lstStyle>
            <a:lvl1pPr algn="r" rtl="0">
              <a:defRPr sz="4500" b="1">
                <a:solidFill>
                  <a:srgbClr val="282828"/>
                </a:solidFill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5765" y="3121863"/>
            <a:ext cx="5519585" cy="1655762"/>
          </a:xfrm>
        </p:spPr>
        <p:txBody>
          <a:bodyPr/>
          <a:lstStyle>
            <a:lvl1pPr marL="0" indent="0" algn="r" rtl="0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 smtClean="0"/>
              <a:t>לחץ כדי לערוך סגנון כותרת משנה של תבנית בסיס</a:t>
            </a:r>
            <a:endParaRPr lang="en-US" dirty="0"/>
          </a:p>
        </p:txBody>
      </p:sp>
      <p:pic>
        <p:nvPicPr>
          <p:cNvPr id="21" name="תמונה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410" y="5945698"/>
            <a:ext cx="1109940" cy="858862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 t="10748" r="20613" b="28772"/>
          <a:stretch/>
        </p:blipFill>
        <p:spPr>
          <a:xfrm>
            <a:off x="557034" y="6235387"/>
            <a:ext cx="685675" cy="48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32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96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3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>
            <a:lvl1pPr>
              <a:defRPr sz="3500" b="1"/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0498"/>
            <a:ext cx="7886700" cy="3966907"/>
          </a:xfrm>
        </p:spPr>
        <p:txBody>
          <a:bodyPr/>
          <a:lstStyle>
            <a:lvl1pPr>
              <a:buClr>
                <a:srgbClr val="74972C"/>
              </a:buClr>
              <a:defRPr/>
            </a:lvl1pPr>
            <a:lvl2pPr>
              <a:buClr>
                <a:srgbClr val="74972C"/>
              </a:buClr>
              <a:defRPr/>
            </a:lvl2pPr>
            <a:lvl3pPr>
              <a:buClr>
                <a:srgbClr val="74972C"/>
              </a:buClr>
              <a:defRPr/>
            </a:lvl3pPr>
            <a:lvl4pPr>
              <a:buClr>
                <a:srgbClr val="74972C"/>
              </a:buClr>
              <a:defRPr/>
            </a:lvl4pPr>
            <a:lvl5pPr>
              <a:buClr>
                <a:srgbClr val="74972C"/>
              </a:buClr>
              <a:defRPr/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4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8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2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5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מלבן 5"/>
          <p:cNvSpPr/>
          <p:nvPr userDrawn="1"/>
        </p:nvSpPr>
        <p:spPr>
          <a:xfrm>
            <a:off x="-114299" y="-28762"/>
            <a:ext cx="655320" cy="5848884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39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61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9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תמונה 59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9" r="57210"/>
          <a:stretch/>
        </p:blipFill>
        <p:spPr>
          <a:xfrm>
            <a:off x="2151" y="-35581"/>
            <a:ext cx="965200" cy="6259954"/>
          </a:xfrm>
          <a:prstGeom prst="rect">
            <a:avLst/>
          </a:prstGeom>
          <a:effectLst/>
        </p:spPr>
      </p:pic>
      <p:pic>
        <p:nvPicPr>
          <p:cNvPr id="16" name="תמונה 15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7" r="34475"/>
          <a:stretch/>
        </p:blipFill>
        <p:spPr>
          <a:xfrm>
            <a:off x="-8313" y="-43196"/>
            <a:ext cx="955732" cy="6274390"/>
          </a:xfrm>
          <a:prstGeom prst="rect">
            <a:avLst/>
          </a:prstGeom>
          <a:effectLst/>
        </p:spPr>
      </p:pic>
      <p:sp>
        <p:nvSpPr>
          <p:cNvPr id="41" name="מלבן 40"/>
          <p:cNvSpPr/>
          <p:nvPr userDrawn="1"/>
        </p:nvSpPr>
        <p:spPr>
          <a:xfrm>
            <a:off x="528739" y="-28762"/>
            <a:ext cx="8615261" cy="6259956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-2227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38227"/>
            <a:ext cx="7886700" cy="4004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805C2-AB8F-440E-B1A8-199C10683B58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תמונה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016" y="6309741"/>
            <a:ext cx="1278209" cy="54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0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rgbClr val="282828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Clr>
          <a:srgbClr val="74972C"/>
        </a:buClr>
        <a:buFont typeface="Arial" panose="020B0604020202020204" pitchFamily="34" charset="0"/>
        <a:buChar char="•"/>
        <a:defRPr sz="2800" kern="1200">
          <a:solidFill>
            <a:srgbClr val="282828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74972C"/>
        </a:buClr>
        <a:buFont typeface="Arial" panose="020B0604020202020204" pitchFamily="34" charset="0"/>
        <a:buChar char="•"/>
        <a:defRPr sz="2400" kern="1200">
          <a:solidFill>
            <a:srgbClr val="282828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74972C"/>
        </a:buClr>
        <a:buFont typeface="Arial" panose="020B0604020202020204" pitchFamily="34" charset="0"/>
        <a:buChar char="•"/>
        <a:defRPr sz="2000" kern="1200">
          <a:solidFill>
            <a:srgbClr val="282828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74972C"/>
        </a:buClr>
        <a:buFont typeface="Arial" panose="020B0604020202020204" pitchFamily="34" charset="0"/>
        <a:buChar char="•"/>
        <a:defRPr sz="1800" kern="1200">
          <a:solidFill>
            <a:srgbClr val="282828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74972C"/>
        </a:buClr>
        <a:buFont typeface="Arial" panose="020B0604020202020204" pitchFamily="34" charset="0"/>
        <a:buChar char="•"/>
        <a:defRPr sz="1800" kern="1200">
          <a:solidFill>
            <a:srgbClr val="2828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3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YsAasU__C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yxa5g8e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yymrfx6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995765" y="2029523"/>
            <a:ext cx="5508897" cy="1076206"/>
          </a:xfrm>
        </p:spPr>
        <p:txBody>
          <a:bodyPr>
            <a:normAutofit fontScale="90000"/>
          </a:bodyPr>
          <a:lstStyle/>
          <a:p>
            <a:r>
              <a:rPr lang="he-IL" dirty="0" smtClean="0"/>
              <a:t>לחיות את הרגע או לדאוג למחר?</a:t>
            </a:r>
            <a:endParaRPr lang="en-US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585026" y="3270811"/>
            <a:ext cx="5919636" cy="951571"/>
          </a:xfrm>
        </p:spPr>
        <p:txBody>
          <a:bodyPr>
            <a:normAutofit fontScale="92500" lnSpcReduction="10000"/>
          </a:bodyPr>
          <a:lstStyle/>
          <a:p>
            <a:r>
              <a:rPr lang="he-IL" dirty="0"/>
              <a:t>כשמשבר האקלים נתפס כאסון בקנה מידה עולמי וברור שנדרש לעשות משהו ובמהירות, מה מונע מרבים </a:t>
            </a:r>
            <a:r>
              <a:rPr lang="he-IL" dirty="0" err="1"/>
              <a:t>מאיתנו</a:t>
            </a:r>
            <a:r>
              <a:rPr lang="he-IL" dirty="0"/>
              <a:t> לפעול?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86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איך לשכנע אנשים כדי ליצור שינוי?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4803"/>
            <a:ext cx="7886700" cy="1375066"/>
          </a:xfrm>
        </p:spPr>
        <p:txBody>
          <a:bodyPr/>
          <a:lstStyle/>
          <a:p>
            <a:pPr marL="0" indent="0">
              <a:buNone/>
            </a:pPr>
            <a:endParaRPr lang="he-IL" sz="2400" dirty="0" smtClean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782320" y="1642706"/>
            <a:ext cx="807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 smtClean="0"/>
              <a:t>נניח שמטרתנו לשכנע אנשים במטרה לשמור </a:t>
            </a:r>
            <a:r>
              <a:rPr lang="he-IL" dirty="0"/>
              <a:t>על הסביבה </a:t>
            </a:r>
            <a:r>
              <a:rPr lang="he-IL" dirty="0" smtClean="0"/>
              <a:t>ולתרום למניעת משבר האקלים.</a:t>
            </a:r>
          </a:p>
          <a:p>
            <a:pPr algn="r" rtl="1"/>
            <a:endParaRPr lang="he-IL" dirty="0" smtClean="0"/>
          </a:p>
          <a:p>
            <a:pPr algn="r" rtl="1"/>
            <a:r>
              <a:rPr lang="he-IL" dirty="0" smtClean="0"/>
              <a:t>נציג כאן שתי אפשרויות:</a:t>
            </a:r>
          </a:p>
          <a:p>
            <a:pPr marL="342900" indent="-342900" algn="r" rtl="1">
              <a:lnSpc>
                <a:spcPct val="200000"/>
              </a:lnSpc>
              <a:buFontTx/>
              <a:buAutoNum type="arabicPeriod"/>
            </a:pPr>
            <a:r>
              <a:rPr lang="he-IL" dirty="0" smtClean="0"/>
              <a:t>נלמד ממדענים ומחוקקים ונציג </a:t>
            </a:r>
            <a:r>
              <a:rPr lang="he-IL" dirty="0"/>
              <a:t>לאנשים את </a:t>
            </a:r>
            <a:r>
              <a:rPr lang="he-IL" b="1" dirty="0"/>
              <a:t>מורכבות הבעיה ונתונים מדוייקים.</a:t>
            </a:r>
          </a:p>
          <a:p>
            <a:pPr marL="342900" indent="-342900" algn="r" rtl="1">
              <a:lnSpc>
                <a:spcPct val="200000"/>
              </a:lnSpc>
              <a:buAutoNum type="arabicPeriod"/>
            </a:pPr>
            <a:r>
              <a:rPr lang="he-IL" dirty="0" smtClean="0"/>
              <a:t>נלמד מפוליטיקאים ופרסומאים, ונשתמש </a:t>
            </a:r>
            <a:r>
              <a:rPr lang="he-IL" b="1" dirty="0" smtClean="0"/>
              <a:t>באמצעים דמגוגיים </a:t>
            </a:r>
            <a:r>
              <a:rPr lang="he-IL" dirty="0" smtClean="0"/>
              <a:t>כדי להוביל לפעולה.</a:t>
            </a:r>
          </a:p>
        </p:txBody>
      </p:sp>
    </p:spTree>
    <p:extLst>
      <p:ext uri="{BB962C8B-B14F-4D97-AF65-F5344CB8AC3E}">
        <p14:creationId xmlns:p14="http://schemas.microsoft.com/office/powerpoint/2010/main" val="154872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איך לשכנע אנשים כדי ליצור שינוי?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4803"/>
            <a:ext cx="7886700" cy="1375066"/>
          </a:xfrm>
        </p:spPr>
        <p:txBody>
          <a:bodyPr/>
          <a:lstStyle/>
          <a:p>
            <a:pPr marL="0" indent="0">
              <a:buNone/>
            </a:pPr>
            <a:endParaRPr lang="he-IL" sz="2400" dirty="0" smtClean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782320" y="1642706"/>
            <a:ext cx="807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 smtClean="0"/>
              <a:t>נניח שמטרתנו לשכנע אנשים במטרה לשמור </a:t>
            </a:r>
            <a:r>
              <a:rPr lang="he-IL" dirty="0"/>
              <a:t>על הסביבה </a:t>
            </a:r>
            <a:r>
              <a:rPr lang="he-IL" dirty="0" smtClean="0"/>
              <a:t>ולתרום למניעת משבר האקלים.</a:t>
            </a:r>
          </a:p>
          <a:p>
            <a:pPr algn="r" rtl="1"/>
            <a:endParaRPr lang="he-IL" dirty="0" smtClean="0"/>
          </a:p>
          <a:p>
            <a:pPr algn="r" rtl="1"/>
            <a:r>
              <a:rPr lang="he-IL" dirty="0" smtClean="0"/>
              <a:t>נציג כאן שתי אפשרויות:</a:t>
            </a:r>
          </a:p>
          <a:p>
            <a:pPr marL="342900" indent="-342900" algn="r" rtl="1">
              <a:lnSpc>
                <a:spcPct val="200000"/>
              </a:lnSpc>
              <a:buFontTx/>
              <a:buAutoNum type="arabicPeriod"/>
            </a:pPr>
            <a:r>
              <a:rPr lang="he-IL" dirty="0" smtClean="0"/>
              <a:t>נלמד ממדענים ומחוקקים ונציג </a:t>
            </a:r>
            <a:r>
              <a:rPr lang="he-IL" dirty="0"/>
              <a:t>לאנשים את </a:t>
            </a:r>
            <a:r>
              <a:rPr lang="he-IL" b="1" dirty="0"/>
              <a:t>מורכבות הבעיה ונתונים מדוייקים.</a:t>
            </a:r>
          </a:p>
          <a:p>
            <a:pPr marL="342900" indent="-342900" algn="r" rtl="1">
              <a:lnSpc>
                <a:spcPct val="200000"/>
              </a:lnSpc>
              <a:buAutoNum type="arabicPeriod"/>
            </a:pPr>
            <a:r>
              <a:rPr lang="he-IL" dirty="0" smtClean="0"/>
              <a:t>נלמד מפוליטיקאים ופרסומאים, ונשתמש </a:t>
            </a:r>
            <a:r>
              <a:rPr lang="he-IL" b="1" dirty="0" smtClean="0"/>
              <a:t>באמצעים דמגוגיים </a:t>
            </a:r>
            <a:r>
              <a:rPr lang="he-IL" dirty="0" smtClean="0"/>
              <a:t>כדי להוביל לפעולה.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942109" y="3870036"/>
            <a:ext cx="7917410" cy="2216727"/>
          </a:xfrm>
          <a:prstGeom prst="wedgeRectCallout">
            <a:avLst>
              <a:gd name="adj1" fmla="val -15127"/>
              <a:gd name="adj2" fmla="val -6692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88291" y="3991174"/>
            <a:ext cx="78712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dirty="0" smtClean="0"/>
              <a:t>דמגוגיה: </a:t>
            </a:r>
          </a:p>
          <a:p>
            <a:pPr algn="r" rtl="1">
              <a:lnSpc>
                <a:spcPct val="150000"/>
              </a:lnSpc>
            </a:pPr>
            <a:r>
              <a:rPr lang="he-IL" dirty="0" smtClean="0"/>
              <a:t>שיטת שכנוע מניפולטיבית להעברת מסרים על ידי פנייה לרגשות חזקים, למשל פחד או בושה. </a:t>
            </a:r>
          </a:p>
          <a:p>
            <a:pPr algn="r" rtl="1">
              <a:lnSpc>
                <a:spcPct val="150000"/>
              </a:lnSpc>
            </a:pPr>
            <a:r>
              <a:rPr lang="he-IL" dirty="0" smtClean="0"/>
              <a:t>ישנם אמצעים דמגוגיים רבים.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67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איך לשכנע אנשים כדי ליצור שינוי?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4803"/>
            <a:ext cx="7886700" cy="1375066"/>
          </a:xfrm>
        </p:spPr>
        <p:txBody>
          <a:bodyPr/>
          <a:lstStyle/>
          <a:p>
            <a:pPr marL="0" indent="0">
              <a:buNone/>
            </a:pPr>
            <a:endParaRPr lang="he-IL" sz="2400" dirty="0" smtClean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782320" y="1642706"/>
            <a:ext cx="807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 smtClean="0"/>
              <a:t>נניח שמטרתנו לשכנע אנשים במטרה לשמור </a:t>
            </a:r>
            <a:r>
              <a:rPr lang="he-IL" dirty="0"/>
              <a:t>על הסביבה </a:t>
            </a:r>
            <a:r>
              <a:rPr lang="he-IL" dirty="0" smtClean="0"/>
              <a:t>ולתרום למניעת משבר האקלים.</a:t>
            </a:r>
          </a:p>
          <a:p>
            <a:pPr algn="r" rtl="1"/>
            <a:endParaRPr lang="he-IL" dirty="0" smtClean="0"/>
          </a:p>
          <a:p>
            <a:pPr algn="r" rtl="1"/>
            <a:r>
              <a:rPr lang="he-IL" dirty="0" smtClean="0"/>
              <a:t>נציג כאן שתי אפשרויות:</a:t>
            </a:r>
          </a:p>
          <a:p>
            <a:pPr marL="342900" indent="-342900" algn="r" rtl="1">
              <a:lnSpc>
                <a:spcPct val="200000"/>
              </a:lnSpc>
              <a:buFontTx/>
              <a:buAutoNum type="arabicPeriod"/>
            </a:pPr>
            <a:r>
              <a:rPr lang="he-IL" dirty="0" smtClean="0"/>
              <a:t>נלמד ממדענים ומחוקקים ונציג </a:t>
            </a:r>
            <a:r>
              <a:rPr lang="he-IL" dirty="0"/>
              <a:t>לאנשים את </a:t>
            </a:r>
            <a:r>
              <a:rPr lang="he-IL" b="1" dirty="0"/>
              <a:t>מורכבות הבעיה ונתונים מדוייקים.</a:t>
            </a:r>
          </a:p>
          <a:p>
            <a:pPr marL="342900" indent="-342900" algn="r" rtl="1">
              <a:lnSpc>
                <a:spcPct val="200000"/>
              </a:lnSpc>
              <a:buAutoNum type="arabicPeriod"/>
            </a:pPr>
            <a:r>
              <a:rPr lang="he-IL" dirty="0" smtClean="0"/>
              <a:t>נלמד מפוליטיקאים ופרסומאים, ונשתמש </a:t>
            </a:r>
            <a:r>
              <a:rPr lang="he-IL" b="1" dirty="0" smtClean="0"/>
              <a:t>באמצעים דמגוגיים </a:t>
            </a:r>
            <a:r>
              <a:rPr lang="he-IL" dirty="0" smtClean="0"/>
              <a:t>כדי להוביל לפעולה.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942109" y="3870036"/>
            <a:ext cx="7917410" cy="2216727"/>
          </a:xfrm>
          <a:prstGeom prst="wedgeRectCallout">
            <a:avLst>
              <a:gd name="adj1" fmla="val -15127"/>
              <a:gd name="adj2" fmla="val -6692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88291" y="3991174"/>
            <a:ext cx="787122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dirty="0" smtClean="0"/>
              <a:t>דוגמה לדמגוגיה: </a:t>
            </a:r>
          </a:p>
          <a:p>
            <a:pPr algn="r" rtl="1">
              <a:lnSpc>
                <a:spcPct val="150000"/>
              </a:lnSpc>
            </a:pPr>
            <a:r>
              <a:rPr lang="he-IL" dirty="0" smtClean="0"/>
              <a:t>לספר חלקיקי אמת, או לתת דוגמאות שמתאימות לך ולהסתיר את אלה שלא (לספר על אנשים שהשמפו שלך עזר להם, ולא לספר על אלה שלא).</a:t>
            </a:r>
          </a:p>
        </p:txBody>
      </p:sp>
    </p:spTree>
    <p:extLst>
      <p:ext uri="{BB962C8B-B14F-4D97-AF65-F5344CB8AC3E}">
        <p14:creationId xmlns:p14="http://schemas.microsoft.com/office/powerpoint/2010/main" val="3007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איך לשכנע אנשים כדי ליצור שינוי?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4803"/>
            <a:ext cx="7886700" cy="1375066"/>
          </a:xfrm>
        </p:spPr>
        <p:txBody>
          <a:bodyPr/>
          <a:lstStyle/>
          <a:p>
            <a:pPr marL="0" indent="0">
              <a:buNone/>
            </a:pPr>
            <a:endParaRPr lang="he-IL" sz="2400" dirty="0" smtClean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782320" y="1642706"/>
            <a:ext cx="807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 smtClean="0"/>
              <a:t>נניח שמטרתנו לשכנע אנשים במטרה לשמור </a:t>
            </a:r>
            <a:r>
              <a:rPr lang="he-IL" dirty="0"/>
              <a:t>על הסביבה </a:t>
            </a:r>
            <a:r>
              <a:rPr lang="he-IL" dirty="0" smtClean="0"/>
              <a:t>ולתרום למניעת משבר האקלים.</a:t>
            </a:r>
          </a:p>
          <a:p>
            <a:pPr algn="r" rtl="1"/>
            <a:endParaRPr lang="he-IL" dirty="0" smtClean="0"/>
          </a:p>
          <a:p>
            <a:pPr algn="r" rtl="1"/>
            <a:r>
              <a:rPr lang="he-IL" dirty="0" smtClean="0"/>
              <a:t>נציג כאן שתי אפשרויות:</a:t>
            </a:r>
          </a:p>
          <a:p>
            <a:pPr marL="342900" indent="-342900" algn="r" rtl="1">
              <a:lnSpc>
                <a:spcPct val="200000"/>
              </a:lnSpc>
              <a:buFontTx/>
              <a:buAutoNum type="arabicPeriod"/>
            </a:pPr>
            <a:r>
              <a:rPr lang="he-IL" dirty="0" smtClean="0"/>
              <a:t>נלמד ממדענים ומחוקקים ונציג </a:t>
            </a:r>
            <a:r>
              <a:rPr lang="he-IL" dirty="0"/>
              <a:t>לאנשים את </a:t>
            </a:r>
            <a:r>
              <a:rPr lang="he-IL" b="1" dirty="0"/>
              <a:t>מורכבות הבעיה ונתונים מדוייקים.</a:t>
            </a:r>
          </a:p>
          <a:p>
            <a:pPr marL="342900" indent="-342900" algn="r" rtl="1">
              <a:lnSpc>
                <a:spcPct val="200000"/>
              </a:lnSpc>
              <a:buAutoNum type="arabicPeriod"/>
            </a:pPr>
            <a:r>
              <a:rPr lang="he-IL" dirty="0" smtClean="0"/>
              <a:t>נלמד מפוליטיקאים ופרסומאים, ונשתמש </a:t>
            </a:r>
            <a:r>
              <a:rPr lang="he-IL" b="1" dirty="0" smtClean="0"/>
              <a:t>באמצעים דמגוגיים </a:t>
            </a:r>
            <a:r>
              <a:rPr lang="he-IL" dirty="0" smtClean="0"/>
              <a:t>כדי להוביל לפעולה.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942109" y="3870036"/>
            <a:ext cx="7917410" cy="2216727"/>
          </a:xfrm>
          <a:prstGeom prst="wedgeRectCallout">
            <a:avLst>
              <a:gd name="adj1" fmla="val -15127"/>
              <a:gd name="adj2" fmla="val -6692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88291" y="3991174"/>
            <a:ext cx="787122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dirty="0" smtClean="0"/>
              <a:t>דוגמה לדמגוגיה: </a:t>
            </a:r>
          </a:p>
          <a:p>
            <a:pPr algn="r" rtl="1">
              <a:lnSpc>
                <a:spcPct val="150000"/>
              </a:lnSpc>
            </a:pPr>
            <a:r>
              <a:rPr lang="he-IL" dirty="0" smtClean="0"/>
              <a:t>למשל להציג את העולם ב"שחור ולבן" כאילו קיימות רק </a:t>
            </a:r>
            <a:r>
              <a:rPr lang="he-IL" dirty="0"/>
              <a:t>שתי אפשרויות בעוד שיכולות להיות אפשרויות </a:t>
            </a:r>
            <a:r>
              <a:rPr lang="he-IL" dirty="0" smtClean="0"/>
              <a:t>נוספות (להגיד שמי שלא משתמש בשמפו שלכם הוא בעד לכלוך)</a:t>
            </a:r>
          </a:p>
        </p:txBody>
      </p:sp>
    </p:spTree>
    <p:extLst>
      <p:ext uri="{BB962C8B-B14F-4D97-AF65-F5344CB8AC3E}">
        <p14:creationId xmlns:p14="http://schemas.microsoft.com/office/powerpoint/2010/main" val="16074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עבודה בקבוצות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195058"/>
            <a:ext cx="8135104" cy="4232348"/>
          </a:xfrm>
        </p:spPr>
        <p:txBody>
          <a:bodyPr>
            <a:normAutofit/>
          </a:bodyPr>
          <a:lstStyle/>
          <a:p>
            <a:r>
              <a:rPr lang="he-IL" sz="2000" dirty="0" smtClean="0"/>
              <a:t>התחלקו ל -2 קבוצות</a:t>
            </a:r>
          </a:p>
          <a:p>
            <a:r>
              <a:rPr lang="he-IL" sz="2000" dirty="0"/>
              <a:t>כל קבוצה תתחלק ל-2 תת קבוצות: א' ב</a:t>
            </a:r>
            <a:r>
              <a:rPr lang="he-IL" sz="2000" dirty="0" smtClean="0"/>
              <a:t>'</a:t>
            </a:r>
          </a:p>
          <a:p>
            <a:r>
              <a:rPr lang="he-IL" sz="2000" dirty="0"/>
              <a:t>כל תת-הקבוצות תקבל דף פעילות מתאים לצפייה </a:t>
            </a:r>
            <a:r>
              <a:rPr lang="he-IL" sz="2000" dirty="0" smtClean="0"/>
              <a:t>בסרטון</a:t>
            </a:r>
          </a:p>
          <a:p>
            <a:pPr fontAlgn="base"/>
            <a:r>
              <a:rPr lang="he-IL" sz="2000" dirty="0" smtClean="0"/>
              <a:t>צפו </a:t>
            </a:r>
            <a:r>
              <a:rPr lang="he-IL" sz="2000" dirty="0"/>
              <a:t>בסרטון </a:t>
            </a:r>
            <a:r>
              <a:rPr lang="he-IL" sz="2000" dirty="0" smtClean="0"/>
              <a:t>וענו </a:t>
            </a:r>
            <a:r>
              <a:rPr lang="he-IL" sz="2000" dirty="0"/>
              <a:t>במהלך הצפייה על 3 השאלות הראשונות בדף </a:t>
            </a:r>
            <a:r>
              <a:rPr lang="he-IL" sz="2000" dirty="0" smtClean="0"/>
              <a:t>הפעילות</a:t>
            </a:r>
            <a:endParaRPr lang="he-IL" sz="2000" dirty="0"/>
          </a:p>
          <a:p>
            <a:pPr fontAlgn="base"/>
            <a:r>
              <a:rPr lang="he-IL" sz="2000" dirty="0"/>
              <a:t>לאחר הצפייה, </a:t>
            </a:r>
            <a:r>
              <a:rPr lang="he-IL" sz="2000" dirty="0" smtClean="0"/>
              <a:t>בחרו  </a:t>
            </a:r>
            <a:r>
              <a:rPr lang="he-IL" sz="2000" dirty="0"/>
              <a:t>2 שאלות מתוך רשימת השאלות 1-7 בדף הפעילות </a:t>
            </a:r>
            <a:r>
              <a:rPr lang="he-IL" sz="2000" dirty="0" smtClean="0"/>
              <a:t>וענו </a:t>
            </a:r>
            <a:r>
              <a:rPr lang="he-IL" sz="2000" dirty="0"/>
              <a:t>עליהן.</a:t>
            </a:r>
          </a:p>
          <a:p>
            <a:endParaRPr lang="he-IL" sz="2000" dirty="0" smtClean="0"/>
          </a:p>
          <a:p>
            <a:endParaRPr lang="he-IL" sz="2400" dirty="0" smtClean="0"/>
          </a:p>
          <a:p>
            <a:endParaRPr lang="he-IL" sz="2400" dirty="0" smtClean="0"/>
          </a:p>
          <a:p>
            <a:endParaRPr lang="en-US" sz="2400" dirty="0"/>
          </a:p>
        </p:txBody>
      </p:sp>
      <p:pic>
        <p:nvPicPr>
          <p:cNvPr id="1026" name="Picture 2" descr="https://lh5.googleusercontent.com/Oh9ex45xzX2H0A9asrTL1E5ufDS_eocdjwrTft-xeKWlLuIUVzLgHxyk5ObpDvQJRc3DFA8HCnlY6WmONk_UxBkbEJ71MNwqDJi_4woxYaMPgfvUpLm-bgkJqtGckc7jytc2SKL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416439"/>
            <a:ext cx="7886700" cy="279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28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דיבייט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4803"/>
            <a:ext cx="7886700" cy="1375066"/>
          </a:xfrm>
        </p:spPr>
        <p:txBody>
          <a:bodyPr/>
          <a:lstStyle/>
          <a:p>
            <a:pPr marL="0" indent="0">
              <a:buNone/>
            </a:pPr>
            <a:r>
              <a:rPr lang="he-IL" sz="2400" dirty="0" smtClean="0"/>
              <a:t>דיבייט הוא דיון מובנה, מבוסס על הכנה מוקדמת.</a:t>
            </a:r>
          </a:p>
          <a:p>
            <a:pPr marL="0" indent="0">
              <a:buNone/>
            </a:pPr>
            <a:endParaRPr lang="he-I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98159800"/>
              </p:ext>
            </p:extLst>
          </p:nvPr>
        </p:nvGraphicFramePr>
        <p:xfrm>
          <a:off x="1782619" y="194194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8415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D3F8E3B5-E090-1C4E-9ED7-A6EA807E9A03}"/>
              </a:ext>
            </a:extLst>
          </p:cNvPr>
          <p:cNvGrpSpPr/>
          <p:nvPr/>
        </p:nvGrpSpPr>
        <p:grpSpPr>
          <a:xfrm>
            <a:off x="1561758" y="4275072"/>
            <a:ext cx="2362204" cy="1850231"/>
            <a:chOff x="6032288" y="4972579"/>
            <a:chExt cx="2362204" cy="1850231"/>
          </a:xfrm>
        </p:grpSpPr>
        <p:sp>
          <p:nvSpPr>
            <p:cNvPr id="40" name="Rounded Rectangle 39">
              <a:extLst>
                <a:ext uri="{FF2B5EF4-FFF2-40B4-BE49-F238E27FC236}">
                  <a16:creationId xmlns="" xmlns:a16="http://schemas.microsoft.com/office/drawing/2014/main" id="{96B07D0F-9895-C349-AED6-96F3A7D01D6E}"/>
                </a:ext>
              </a:extLst>
            </p:cNvPr>
            <p:cNvSpPr/>
            <p:nvPr/>
          </p:nvSpPr>
          <p:spPr>
            <a:xfrm>
              <a:off x="6032288" y="5321508"/>
              <a:ext cx="2362204" cy="150130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10000"/>
                  <a:lumOff val="90000"/>
                </a:schemeClr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US"/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="" xmlns:a16="http://schemas.microsoft.com/office/drawing/2014/main" id="{6F93B045-0FF2-0149-A90E-5C9ADD4C17CA}"/>
                </a:ext>
              </a:extLst>
            </p:cNvPr>
            <p:cNvCxnSpPr>
              <a:cxnSpLocks/>
              <a:stCxn id="16" idx="2"/>
              <a:endCxn id="40" idx="0"/>
            </p:cNvCxnSpPr>
            <p:nvPr/>
          </p:nvCxnSpPr>
          <p:spPr>
            <a:xfrm flipH="1">
              <a:off x="7213390" y="4972580"/>
              <a:ext cx="871624" cy="34892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="" xmlns:a16="http://schemas.microsoft.com/office/drawing/2014/main" id="{746F82B1-0961-1347-B605-723122923EAE}"/>
                </a:ext>
              </a:extLst>
            </p:cNvPr>
            <p:cNvCxnSpPr>
              <a:cxnSpLocks/>
              <a:stCxn id="17" idx="2"/>
              <a:endCxn id="40" idx="0"/>
            </p:cNvCxnSpPr>
            <p:nvPr/>
          </p:nvCxnSpPr>
          <p:spPr>
            <a:xfrm>
              <a:off x="6164597" y="4972579"/>
              <a:ext cx="1048793" cy="34892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8BB5D1B8-ABE5-5444-A02F-D07EA0CCD5A2}"/>
              </a:ext>
            </a:extLst>
          </p:cNvPr>
          <p:cNvGrpSpPr/>
          <p:nvPr/>
        </p:nvGrpSpPr>
        <p:grpSpPr>
          <a:xfrm>
            <a:off x="5916043" y="4275073"/>
            <a:ext cx="2362204" cy="1850230"/>
            <a:chOff x="6032288" y="4739404"/>
            <a:chExt cx="2362204" cy="1316622"/>
          </a:xfrm>
        </p:grpSpPr>
        <p:sp>
          <p:nvSpPr>
            <p:cNvPr id="35" name="Rounded Rectangle 34">
              <a:extLst>
                <a:ext uri="{FF2B5EF4-FFF2-40B4-BE49-F238E27FC236}">
                  <a16:creationId xmlns="" xmlns:a16="http://schemas.microsoft.com/office/drawing/2014/main" id="{B1757D33-7825-9F4B-85DB-B52EE0449CAC}"/>
                </a:ext>
              </a:extLst>
            </p:cNvPr>
            <p:cNvSpPr/>
            <p:nvPr/>
          </p:nvSpPr>
          <p:spPr>
            <a:xfrm>
              <a:off x="6032288" y="4987700"/>
              <a:ext cx="2362204" cy="106832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10000"/>
                  <a:lumOff val="90000"/>
                </a:schemeClr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US"/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="" xmlns:a16="http://schemas.microsoft.com/office/drawing/2014/main" id="{467E20AB-76D5-D14B-A920-84615E62350C}"/>
                </a:ext>
              </a:extLst>
            </p:cNvPr>
            <p:cNvCxnSpPr>
              <a:cxnSpLocks/>
              <a:stCxn id="7" idx="2"/>
              <a:endCxn id="35" idx="0"/>
            </p:cNvCxnSpPr>
            <p:nvPr/>
          </p:nvCxnSpPr>
          <p:spPr>
            <a:xfrm flipH="1">
              <a:off x="7213390" y="4739404"/>
              <a:ext cx="900198" cy="24829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="" xmlns:a16="http://schemas.microsoft.com/office/drawing/2014/main" id="{D497BABF-C76D-1045-9E35-C0CFE58331C2}"/>
                </a:ext>
              </a:extLst>
            </p:cNvPr>
            <p:cNvCxnSpPr>
              <a:cxnSpLocks/>
              <a:stCxn id="8" idx="2"/>
              <a:endCxn id="35" idx="0"/>
            </p:cNvCxnSpPr>
            <p:nvPr/>
          </p:nvCxnSpPr>
          <p:spPr>
            <a:xfrm>
              <a:off x="6193171" y="4739404"/>
              <a:ext cx="1020219" cy="24829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D32CAF8A-300C-914C-8AA3-77EF7B22B9C4}"/>
              </a:ext>
            </a:extLst>
          </p:cNvPr>
          <p:cNvGrpSpPr/>
          <p:nvPr/>
        </p:nvGrpSpPr>
        <p:grpSpPr>
          <a:xfrm>
            <a:off x="743742" y="2149902"/>
            <a:ext cx="8125632" cy="2125172"/>
            <a:chOff x="3654207" y="2186359"/>
            <a:chExt cx="5237962" cy="2125172"/>
          </a:xfrm>
        </p:grpSpPr>
        <p:sp>
          <p:nvSpPr>
            <p:cNvPr id="7" name="Rounded Rectangle 6">
              <a:extLst>
                <a:ext uri="{FF2B5EF4-FFF2-40B4-BE49-F238E27FC236}">
                  <a16:creationId xmlns="" xmlns:a16="http://schemas.microsoft.com/office/drawing/2014/main" id="{5595B651-BEB7-A140-AF01-C3EA13D14A6B}"/>
                </a:ext>
              </a:extLst>
            </p:cNvPr>
            <p:cNvSpPr/>
            <p:nvPr/>
          </p:nvSpPr>
          <p:spPr>
            <a:xfrm>
              <a:off x="7767908" y="2653435"/>
              <a:ext cx="1124261" cy="16580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r" defTabSz="914400" rtl="1" eaLnBrk="1" latinLnBrk="0" hangingPunct="1"/>
              <a:endParaRPr lang="en-US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="" xmlns:a16="http://schemas.microsoft.com/office/drawing/2014/main" id="{0DC3273D-20CA-F444-83C9-E02B0C807039}"/>
                </a:ext>
              </a:extLst>
            </p:cNvPr>
            <p:cNvSpPr/>
            <p:nvPr/>
          </p:nvSpPr>
          <p:spPr>
            <a:xfrm>
              <a:off x="6529965" y="2653434"/>
              <a:ext cx="1124261" cy="16580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r" defTabSz="914400" rtl="1" eaLnBrk="1" latinLnBrk="0" hangingPunct="1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="" xmlns:a16="http://schemas.microsoft.com/office/drawing/2014/main" id="{A018E68C-58A2-E345-BC31-4D1005192B3E}"/>
                </a:ext>
              </a:extLst>
            </p:cNvPr>
            <p:cNvCxnSpPr/>
            <p:nvPr/>
          </p:nvCxnSpPr>
          <p:spPr>
            <a:xfrm>
              <a:off x="4905759" y="2190782"/>
              <a:ext cx="584615" cy="4796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="" xmlns:a16="http://schemas.microsoft.com/office/drawing/2014/main" id="{7AD6D375-A89D-0C4D-B0E8-4CADC6517323}"/>
                </a:ext>
              </a:extLst>
            </p:cNvPr>
            <p:cNvCxnSpPr/>
            <p:nvPr/>
          </p:nvCxnSpPr>
          <p:spPr>
            <a:xfrm flipH="1">
              <a:off x="4328638" y="2190782"/>
              <a:ext cx="577119" cy="4796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6" name="Rounded Rectangle 15">
              <a:extLst>
                <a:ext uri="{FF2B5EF4-FFF2-40B4-BE49-F238E27FC236}">
                  <a16:creationId xmlns="" xmlns:a16="http://schemas.microsoft.com/office/drawing/2014/main" id="{FCBB014D-8D4B-C743-9F7A-709A95D76301}"/>
                </a:ext>
              </a:extLst>
            </p:cNvPr>
            <p:cNvSpPr/>
            <p:nvPr/>
          </p:nvSpPr>
          <p:spPr>
            <a:xfrm>
              <a:off x="4942620" y="2653434"/>
              <a:ext cx="1124261" cy="16580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r" defTabSz="914400" rtl="1" eaLnBrk="1" latinLnBrk="0" hangingPunct="1"/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="" xmlns:a16="http://schemas.microsoft.com/office/drawing/2014/main" id="{6FD6D16B-76AD-FA42-B730-54072E38CBD7}"/>
                </a:ext>
              </a:extLst>
            </p:cNvPr>
            <p:cNvSpPr/>
            <p:nvPr/>
          </p:nvSpPr>
          <p:spPr>
            <a:xfrm>
              <a:off x="3704677" y="2653433"/>
              <a:ext cx="1124261" cy="16580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="" xmlns:a16="http://schemas.microsoft.com/office/drawing/2014/main" id="{D5AA13C5-A716-994F-A081-D028D49C5B64}"/>
                </a:ext>
              </a:extLst>
            </p:cNvPr>
            <p:cNvCxnSpPr/>
            <p:nvPr/>
          </p:nvCxnSpPr>
          <p:spPr>
            <a:xfrm>
              <a:off x="7767908" y="2186359"/>
              <a:ext cx="584615" cy="4796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="" xmlns:a16="http://schemas.microsoft.com/office/drawing/2014/main" id="{B932BA8D-FA4A-7544-95F9-CC249A04EF86}"/>
                </a:ext>
              </a:extLst>
            </p:cNvPr>
            <p:cNvCxnSpPr/>
            <p:nvPr/>
          </p:nvCxnSpPr>
          <p:spPr>
            <a:xfrm flipH="1">
              <a:off x="7190787" y="2186359"/>
              <a:ext cx="577119" cy="4796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822D7F24-F776-9C49-923E-0DF18D14D657}"/>
                </a:ext>
              </a:extLst>
            </p:cNvPr>
            <p:cNvSpPr txBox="1"/>
            <p:nvPr/>
          </p:nvSpPr>
          <p:spPr>
            <a:xfrm>
              <a:off x="7887828" y="2848310"/>
              <a:ext cx="869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he-IL" sz="1200" dirty="0"/>
                <a:t>קבוצה א'</a:t>
              </a:r>
              <a:endParaRPr lang="en-US" sz="12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93A40755-9177-BE47-AF74-8060B5EDB440}"/>
                </a:ext>
              </a:extLst>
            </p:cNvPr>
            <p:cNvSpPr txBox="1"/>
            <p:nvPr/>
          </p:nvSpPr>
          <p:spPr>
            <a:xfrm>
              <a:off x="6657380" y="2848309"/>
              <a:ext cx="869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he-IL" sz="1200" dirty="0"/>
                <a:t>קבוצה ב'</a:t>
              </a:r>
              <a:endParaRPr lang="en-US" sz="12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AB16985-274A-5D41-B988-2ECAC5D2DD33}"/>
                </a:ext>
              </a:extLst>
            </p:cNvPr>
            <p:cNvSpPr txBox="1"/>
            <p:nvPr/>
          </p:nvSpPr>
          <p:spPr>
            <a:xfrm>
              <a:off x="5097522" y="2848309"/>
              <a:ext cx="869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he-IL" sz="1200" dirty="0"/>
                <a:t>קבוצה א'</a:t>
              </a:r>
              <a:endParaRPr lang="en-US" sz="12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0292D3F3-BD48-AE4F-A1CA-9ACBF5AEFDDF}"/>
                </a:ext>
              </a:extLst>
            </p:cNvPr>
            <p:cNvSpPr txBox="1"/>
            <p:nvPr/>
          </p:nvSpPr>
          <p:spPr>
            <a:xfrm>
              <a:off x="3867074" y="2848308"/>
              <a:ext cx="869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he-IL" sz="1200" dirty="0"/>
                <a:t>קבוצה ב'</a:t>
              </a:r>
              <a:endParaRPr lang="en-US" sz="12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B158E58A-9137-7047-9C27-0E30082350C1}"/>
                </a:ext>
              </a:extLst>
            </p:cNvPr>
            <p:cNvSpPr txBox="1"/>
            <p:nvPr/>
          </p:nvSpPr>
          <p:spPr>
            <a:xfrm>
              <a:off x="7760412" y="3151244"/>
              <a:ext cx="112426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he-IL" sz="1400" dirty="0" smtClean="0"/>
                <a:t>צפייה בסרטון</a:t>
              </a:r>
            </a:p>
            <a:p>
              <a:pPr algn="r" rtl="1"/>
              <a:r>
                <a:rPr lang="he-IL" sz="1400" dirty="0" smtClean="0"/>
                <a:t>"</a:t>
              </a:r>
              <a:r>
                <a:rPr lang="he-IL" sz="1400" b="1" dirty="0" smtClean="0"/>
                <a:t>סיפורם של חפצים</a:t>
              </a:r>
              <a:r>
                <a:rPr lang="he-IL" sz="1400" dirty="0" smtClean="0"/>
                <a:t>"</a:t>
              </a:r>
            </a:p>
            <a:p>
              <a:pPr algn="r" rtl="1"/>
              <a:r>
                <a:rPr lang="he-IL" sz="1400" dirty="0" smtClean="0"/>
                <a:t>ומענה על דף השאלות</a:t>
              </a:r>
              <a:endParaRPr lang="en-US" sz="14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92794B3D-F078-064F-B3DA-4C3FCF5CE824}"/>
                </a:ext>
              </a:extLst>
            </p:cNvPr>
            <p:cNvSpPr txBox="1"/>
            <p:nvPr/>
          </p:nvSpPr>
          <p:spPr>
            <a:xfrm>
              <a:off x="6511808" y="3147665"/>
              <a:ext cx="11242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he-IL" sz="1400" dirty="0"/>
                <a:t>צפייה בסרטון</a:t>
              </a:r>
            </a:p>
            <a:p>
              <a:pPr algn="r" rtl="1"/>
              <a:r>
                <a:rPr lang="he-IL" sz="1400" dirty="0"/>
                <a:t>"</a:t>
              </a:r>
              <a:r>
                <a:rPr lang="he-IL" sz="1400" b="1" dirty="0"/>
                <a:t>האמת מאחורי שקיות הפלסטיק</a:t>
              </a:r>
              <a:r>
                <a:rPr lang="he-IL" sz="1400" dirty="0" smtClean="0"/>
                <a:t>" ומענה </a:t>
              </a:r>
              <a:r>
                <a:rPr lang="he-IL" sz="1400" dirty="0"/>
                <a:t>על דף השאלות</a:t>
              </a:r>
              <a:endParaRPr lang="en-US" sz="1400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92794B3D-F078-064F-B3DA-4C3FCF5CE824}"/>
                </a:ext>
              </a:extLst>
            </p:cNvPr>
            <p:cNvSpPr txBox="1"/>
            <p:nvPr/>
          </p:nvSpPr>
          <p:spPr>
            <a:xfrm>
              <a:off x="3654207" y="3138005"/>
              <a:ext cx="11242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he-IL" sz="1400" dirty="0"/>
                <a:t>צפייה בסרטון</a:t>
              </a:r>
            </a:p>
            <a:p>
              <a:pPr algn="r" rtl="1"/>
              <a:r>
                <a:rPr lang="he-IL" sz="1400" dirty="0"/>
                <a:t>"</a:t>
              </a:r>
              <a:r>
                <a:rPr lang="he-IL" sz="1400" b="1" dirty="0"/>
                <a:t>האמת מאחורי שקיות הפלסטיק</a:t>
              </a:r>
              <a:r>
                <a:rPr lang="he-IL" sz="1400" dirty="0" smtClean="0"/>
                <a:t>" ומענה </a:t>
              </a:r>
              <a:r>
                <a:rPr lang="he-IL" sz="1400" dirty="0"/>
                <a:t>על דף השאלות</a:t>
              </a:r>
              <a:endParaRPr lang="en-US" sz="1400" dirty="0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B158E58A-9137-7047-9C27-0E30082350C1}"/>
              </a:ext>
            </a:extLst>
          </p:cNvPr>
          <p:cNvSpPr txBox="1"/>
          <p:nvPr/>
        </p:nvSpPr>
        <p:spPr>
          <a:xfrm>
            <a:off x="2681139" y="3107614"/>
            <a:ext cx="17440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400" dirty="0" smtClean="0"/>
              <a:t>צפייה בסרטון</a:t>
            </a:r>
          </a:p>
          <a:p>
            <a:pPr algn="r" rtl="1"/>
            <a:r>
              <a:rPr lang="he-IL" sz="1400" dirty="0" smtClean="0"/>
              <a:t>"</a:t>
            </a:r>
            <a:r>
              <a:rPr lang="he-IL" sz="1400" b="1" dirty="0" smtClean="0"/>
              <a:t>סיפורם של חפצים</a:t>
            </a:r>
            <a:r>
              <a:rPr lang="he-IL" sz="1400" dirty="0" smtClean="0"/>
              <a:t>"</a:t>
            </a:r>
          </a:p>
          <a:p>
            <a:pPr algn="r" rtl="1"/>
            <a:r>
              <a:rPr lang="he-IL" sz="1400" dirty="0" smtClean="0"/>
              <a:t>ומענה על דף השאלות</a:t>
            </a:r>
            <a:endParaRPr lang="en-US" sz="1400" dirty="0"/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3EE9D2D1-526C-CD43-875A-A7D66586718C}"/>
              </a:ext>
            </a:extLst>
          </p:cNvPr>
          <p:cNvSpPr txBox="1"/>
          <p:nvPr/>
        </p:nvSpPr>
        <p:spPr>
          <a:xfrm>
            <a:off x="5709920" y="4584988"/>
            <a:ext cx="2514312" cy="1384995"/>
          </a:xfrm>
          <a:prstGeom prst="rect">
            <a:avLst/>
          </a:prstGeom>
          <a:ln>
            <a:noFill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algn="r"/>
            <a:r>
              <a:rPr lang="he-IL" sz="1400" dirty="0" smtClean="0"/>
              <a:t>בקבוצה: </a:t>
            </a:r>
          </a:p>
          <a:p>
            <a:pPr marL="92075" indent="-92075" algn="r" rtl="1">
              <a:buFont typeface="Arial" panose="020B0604020202020204" pitchFamily="34" charset="0"/>
              <a:buChar char="•"/>
            </a:pPr>
            <a:r>
              <a:rPr lang="he-IL" sz="1400" b="1" dirty="0" smtClean="0"/>
              <a:t>מענה על 2 שאלות</a:t>
            </a:r>
            <a:r>
              <a:rPr lang="he-IL" sz="1400" dirty="0" smtClean="0"/>
              <a:t> בדף הפעילות</a:t>
            </a:r>
          </a:p>
          <a:p>
            <a:pPr marL="92075" indent="-92075" algn="r" rtl="1">
              <a:buFont typeface="Arial" panose="020B0604020202020204" pitchFamily="34" charset="0"/>
              <a:buChar char="•"/>
            </a:pPr>
            <a:r>
              <a:rPr lang="he-IL" sz="1400" b="1" dirty="0" smtClean="0"/>
              <a:t>בחירת טענות וניסוח טיעונים</a:t>
            </a:r>
          </a:p>
          <a:p>
            <a:pPr marL="92075" indent="-92075" algn="r" rtl="1">
              <a:buFont typeface="Arial" panose="020B0604020202020204" pitchFamily="34" charset="0"/>
              <a:buChar char="•"/>
            </a:pPr>
            <a:r>
              <a:rPr lang="he-IL" sz="1400" b="1" dirty="0" smtClean="0"/>
              <a:t>בחירה:</a:t>
            </a:r>
            <a:r>
              <a:rPr lang="en-US" sz="1400" b="1" dirty="0" smtClean="0"/>
              <a:t> </a:t>
            </a:r>
            <a:r>
              <a:rPr lang="he-IL" sz="1400" dirty="0" smtClean="0"/>
              <a:t>מי יציג את הטיעונים בדיבייט</a:t>
            </a:r>
            <a:endParaRPr lang="en-US" sz="1400" dirty="0"/>
          </a:p>
        </p:txBody>
      </p:sp>
      <p:grpSp>
        <p:nvGrpSpPr>
          <p:cNvPr id="64" name="Group 63"/>
          <p:cNvGrpSpPr/>
          <p:nvPr/>
        </p:nvGrpSpPr>
        <p:grpSpPr>
          <a:xfrm>
            <a:off x="4079652" y="93175"/>
            <a:ext cx="1522412" cy="2174874"/>
            <a:chOff x="4573587" y="0"/>
            <a:chExt cx="1522412" cy="2174874"/>
          </a:xfrm>
          <a:scene3d>
            <a:camera prst="orthographicFront"/>
            <a:lightRig rig="flat" dir="t"/>
          </a:scene3d>
        </p:grpSpPr>
        <p:sp>
          <p:nvSpPr>
            <p:cNvPr id="65" name="Chevron 64"/>
            <p:cNvSpPr/>
            <p:nvPr/>
          </p:nvSpPr>
          <p:spPr>
            <a:xfrm rot="5400000">
              <a:off x="4247356" y="326231"/>
              <a:ext cx="2174874" cy="1522412"/>
            </a:xfrm>
            <a:prstGeom prst="chevr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66" name="Chevron 4"/>
            <p:cNvSpPr/>
            <p:nvPr/>
          </p:nvSpPr>
          <p:spPr>
            <a:xfrm>
              <a:off x="4573587" y="761206"/>
              <a:ext cx="1522412" cy="6524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300" kern="1200" dirty="0" smtClean="0"/>
                <a:t>הכנה מוקדמת</a:t>
              </a:r>
              <a:endParaRPr lang="en-US" sz="2300" kern="1200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223344" y="1678031"/>
            <a:ext cx="1744062" cy="459265"/>
            <a:chOff x="6223344" y="1637391"/>
            <a:chExt cx="1744062" cy="459265"/>
          </a:xfrm>
        </p:grpSpPr>
        <p:sp>
          <p:nvSpPr>
            <p:cNvPr id="68" name="Rounded Rectangle 67">
              <a:extLst>
                <a:ext uri="{FF2B5EF4-FFF2-40B4-BE49-F238E27FC236}">
                  <a16:creationId xmlns="" xmlns:a16="http://schemas.microsoft.com/office/drawing/2014/main" id="{0DC3273D-20CA-F444-83C9-E02B0C807039}"/>
                </a:ext>
              </a:extLst>
            </p:cNvPr>
            <p:cNvSpPr/>
            <p:nvPr/>
          </p:nvSpPr>
          <p:spPr>
            <a:xfrm>
              <a:off x="6223344" y="1637391"/>
              <a:ext cx="1744062" cy="45926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r" defTabSz="914400" rtl="1" eaLnBrk="1" latinLnBrk="0" hangingPunct="1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396035" y="1682357"/>
              <a:ext cx="1398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dirty="0" smtClean="0"/>
                <a:t>קבוצה </a:t>
              </a:r>
              <a:r>
                <a:rPr lang="he-IL" sz="1600" dirty="0" smtClean="0"/>
                <a:t>1</a:t>
              </a:r>
              <a:endParaRPr lang="en-US" sz="1600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789984" y="1678031"/>
            <a:ext cx="1744062" cy="459265"/>
            <a:chOff x="6223344" y="1637391"/>
            <a:chExt cx="1744062" cy="459265"/>
          </a:xfrm>
        </p:grpSpPr>
        <p:sp>
          <p:nvSpPr>
            <p:cNvPr id="72" name="Rounded Rectangle 71">
              <a:extLst>
                <a:ext uri="{FF2B5EF4-FFF2-40B4-BE49-F238E27FC236}">
                  <a16:creationId xmlns="" xmlns:a16="http://schemas.microsoft.com/office/drawing/2014/main" id="{0DC3273D-20CA-F444-83C9-E02B0C807039}"/>
                </a:ext>
              </a:extLst>
            </p:cNvPr>
            <p:cNvSpPr/>
            <p:nvPr/>
          </p:nvSpPr>
          <p:spPr>
            <a:xfrm>
              <a:off x="6223344" y="1637391"/>
              <a:ext cx="1744062" cy="45926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r" defTabSz="914400" rtl="1" eaLnBrk="1" latinLnBrk="0" hangingPunct="1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396035" y="1682357"/>
              <a:ext cx="1398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dirty="0" smtClean="0"/>
                <a:t>קבוצה </a:t>
              </a:r>
              <a:r>
                <a:rPr lang="he-IL" sz="1600" dirty="0" smtClean="0"/>
                <a:t>2</a:t>
              </a:r>
              <a:endParaRPr lang="en-US" sz="1600" dirty="0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3EE9D2D1-526C-CD43-875A-A7D66586718C}"/>
              </a:ext>
            </a:extLst>
          </p:cNvPr>
          <p:cNvSpPr txBox="1"/>
          <p:nvPr/>
        </p:nvSpPr>
        <p:spPr>
          <a:xfrm>
            <a:off x="1349370" y="4624000"/>
            <a:ext cx="2514312" cy="1384995"/>
          </a:xfrm>
          <a:prstGeom prst="rect">
            <a:avLst/>
          </a:prstGeom>
          <a:ln>
            <a:noFill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algn="r"/>
            <a:r>
              <a:rPr lang="he-IL" sz="1400" dirty="0" smtClean="0"/>
              <a:t>בקבוצה: </a:t>
            </a:r>
          </a:p>
          <a:p>
            <a:pPr marL="92075" indent="-92075" algn="r" rtl="1">
              <a:buFont typeface="Arial" panose="020B0604020202020204" pitchFamily="34" charset="0"/>
              <a:buChar char="•"/>
            </a:pPr>
            <a:r>
              <a:rPr lang="he-IL" sz="1400" b="1" dirty="0" smtClean="0"/>
              <a:t>מענה על 2 שאלות</a:t>
            </a:r>
            <a:r>
              <a:rPr lang="he-IL" sz="1400" dirty="0" smtClean="0"/>
              <a:t> בדף הפעילות</a:t>
            </a:r>
          </a:p>
          <a:p>
            <a:pPr marL="92075" indent="-92075" algn="r" rtl="1">
              <a:buFont typeface="Arial" panose="020B0604020202020204" pitchFamily="34" charset="0"/>
              <a:buChar char="•"/>
            </a:pPr>
            <a:r>
              <a:rPr lang="he-IL" sz="1400" b="1" dirty="0" smtClean="0"/>
              <a:t>בחירת טענות וניסוח טיעונים</a:t>
            </a:r>
          </a:p>
          <a:p>
            <a:pPr marL="92075" indent="-92075" algn="r" rtl="1">
              <a:buFont typeface="Arial" panose="020B0604020202020204" pitchFamily="34" charset="0"/>
              <a:buChar char="•"/>
            </a:pPr>
            <a:r>
              <a:rPr lang="he-IL" sz="1400" b="1" dirty="0" smtClean="0"/>
              <a:t>בחירה:</a:t>
            </a:r>
            <a:r>
              <a:rPr lang="en-US" sz="1400" b="1" dirty="0" smtClean="0"/>
              <a:t> </a:t>
            </a:r>
            <a:r>
              <a:rPr lang="he-IL" sz="1400" dirty="0" smtClean="0"/>
              <a:t>מי יציג את הטיעונים בדיבייט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3463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קבוצה 9"/>
          <p:cNvGrpSpPr/>
          <p:nvPr/>
        </p:nvGrpSpPr>
        <p:grpSpPr>
          <a:xfrm>
            <a:off x="804600" y="1678031"/>
            <a:ext cx="8064774" cy="3098946"/>
            <a:chOff x="804600" y="1678031"/>
            <a:chExt cx="8064774" cy="309894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D32CAF8A-300C-914C-8AA3-77EF7B22B9C4}"/>
                </a:ext>
              </a:extLst>
            </p:cNvPr>
            <p:cNvGrpSpPr/>
            <p:nvPr/>
          </p:nvGrpSpPr>
          <p:grpSpPr>
            <a:xfrm>
              <a:off x="822036" y="2149902"/>
              <a:ext cx="8047338" cy="2627075"/>
              <a:chOff x="3704677" y="2186359"/>
              <a:chExt cx="5187492" cy="2627075"/>
            </a:xfrm>
          </p:grpSpPr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xmlns="" id="{5595B651-BEB7-A140-AF01-C3EA13D14A6B}"/>
                  </a:ext>
                </a:extLst>
              </p:cNvPr>
              <p:cNvSpPr/>
              <p:nvPr/>
            </p:nvSpPr>
            <p:spPr>
              <a:xfrm>
                <a:off x="7767908" y="2653434"/>
                <a:ext cx="1124261" cy="216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r" defTabSz="914400" rtl="1" eaLnBrk="1" latinLnBrk="0" hangingPunct="1"/>
                <a:endParaRPr lang="en-US"/>
              </a:p>
            </p:txBody>
          </p:sp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xmlns="" id="{0DC3273D-20CA-F444-83C9-E02B0C807039}"/>
                  </a:ext>
                </a:extLst>
              </p:cNvPr>
              <p:cNvSpPr/>
              <p:nvPr/>
            </p:nvSpPr>
            <p:spPr>
              <a:xfrm>
                <a:off x="6529965" y="2653433"/>
                <a:ext cx="1124261" cy="216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r" defTabSz="914400" rtl="1" eaLnBrk="1" latinLnBrk="0" hangingPunct="1"/>
                <a:endParaRPr lang="en-US"/>
              </a:p>
            </p:txBody>
          </p:sp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xmlns="" id="{FCBB014D-8D4B-C743-9F7A-709A95D76301}"/>
                  </a:ext>
                </a:extLst>
              </p:cNvPr>
              <p:cNvSpPr/>
              <p:nvPr/>
            </p:nvSpPr>
            <p:spPr>
              <a:xfrm>
                <a:off x="4942620" y="2653433"/>
                <a:ext cx="1124261" cy="216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r" defTabSz="914400" rtl="1" eaLnBrk="1" latinLnBrk="0" hangingPunct="1"/>
                <a:endParaRPr lang="en-US"/>
              </a:p>
            </p:txBody>
          </p:sp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xmlns="" id="{6FD6D16B-76AD-FA42-B730-54072E38CBD7}"/>
                  </a:ext>
                </a:extLst>
              </p:cNvPr>
              <p:cNvSpPr/>
              <p:nvPr/>
            </p:nvSpPr>
            <p:spPr>
              <a:xfrm>
                <a:off x="3704677" y="2653432"/>
                <a:ext cx="1124261" cy="216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822D7F24-F776-9C49-923E-0DF18D14D657}"/>
                  </a:ext>
                </a:extLst>
              </p:cNvPr>
              <p:cNvSpPr txBox="1"/>
              <p:nvPr/>
            </p:nvSpPr>
            <p:spPr>
              <a:xfrm>
                <a:off x="7887828" y="2848310"/>
                <a:ext cx="8694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sz="1400" b="1" dirty="0" smtClean="0"/>
                  <a:t>תת-קבוצה </a:t>
                </a:r>
                <a:r>
                  <a:rPr lang="he-IL" sz="1400" b="1" dirty="0"/>
                  <a:t>א'</a:t>
                </a:r>
                <a:endParaRPr lang="en-US" sz="1400" b="1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93A40755-9177-BE47-AF74-8060B5EDB440}"/>
                  </a:ext>
                </a:extLst>
              </p:cNvPr>
              <p:cNvSpPr txBox="1"/>
              <p:nvPr/>
            </p:nvSpPr>
            <p:spPr>
              <a:xfrm>
                <a:off x="6657380" y="2848309"/>
                <a:ext cx="8694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sz="1400" b="1" dirty="0" smtClean="0"/>
                  <a:t>תת-קבוצה </a:t>
                </a:r>
                <a:r>
                  <a:rPr lang="he-IL" sz="1400" b="1" dirty="0"/>
                  <a:t>ב'</a:t>
                </a:r>
                <a:endParaRPr lang="en-US" sz="1400" b="1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2AB16985-274A-5D41-B988-2ECAC5D2DD33}"/>
                  </a:ext>
                </a:extLst>
              </p:cNvPr>
              <p:cNvSpPr txBox="1"/>
              <p:nvPr/>
            </p:nvSpPr>
            <p:spPr>
              <a:xfrm>
                <a:off x="5097522" y="2848309"/>
                <a:ext cx="8694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sz="1400" b="1" dirty="0" smtClean="0"/>
                  <a:t>תת-קבוצה </a:t>
                </a:r>
                <a:r>
                  <a:rPr lang="he-IL" sz="1400" b="1" dirty="0"/>
                  <a:t>א'</a:t>
                </a:r>
                <a:endParaRPr lang="en-US" sz="1400" b="1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0292D3F3-BD48-AE4F-A1CA-9ACBF5AEFDDF}"/>
                  </a:ext>
                </a:extLst>
              </p:cNvPr>
              <p:cNvSpPr txBox="1"/>
              <p:nvPr/>
            </p:nvSpPr>
            <p:spPr>
              <a:xfrm>
                <a:off x="3867074" y="2848308"/>
                <a:ext cx="8694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sz="1400" b="1" dirty="0" smtClean="0"/>
                  <a:t>תת-קבוצה </a:t>
                </a:r>
                <a:r>
                  <a:rPr lang="he-IL" sz="1400" b="1" dirty="0"/>
                  <a:t>ב'</a:t>
                </a:r>
                <a:endParaRPr lang="en-US" sz="1400" b="1" dirty="0"/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xmlns="" id="{A018E68C-58A2-E345-BC31-4D1005192B3E}"/>
                  </a:ext>
                </a:extLst>
              </p:cNvPr>
              <p:cNvCxnSpPr/>
              <p:nvPr/>
            </p:nvCxnSpPr>
            <p:spPr>
              <a:xfrm>
                <a:off x="4905759" y="2190782"/>
                <a:ext cx="584615" cy="47968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xmlns="" id="{7AD6D375-A89D-0C4D-B0E8-4CADC6517323}"/>
                  </a:ext>
                </a:extLst>
              </p:cNvPr>
              <p:cNvCxnSpPr/>
              <p:nvPr/>
            </p:nvCxnSpPr>
            <p:spPr>
              <a:xfrm flipH="1">
                <a:off x="4328638" y="2190782"/>
                <a:ext cx="577119" cy="47968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xmlns="" id="{D5AA13C5-A716-994F-A081-D028D49C5B64}"/>
                  </a:ext>
                </a:extLst>
              </p:cNvPr>
              <p:cNvCxnSpPr/>
              <p:nvPr/>
            </p:nvCxnSpPr>
            <p:spPr>
              <a:xfrm>
                <a:off x="7767908" y="2186359"/>
                <a:ext cx="584615" cy="47968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xmlns="" id="{B932BA8D-FA4A-7544-95F9-CC249A04EF86}"/>
                  </a:ext>
                </a:extLst>
              </p:cNvPr>
              <p:cNvCxnSpPr/>
              <p:nvPr/>
            </p:nvCxnSpPr>
            <p:spPr>
              <a:xfrm flipH="1">
                <a:off x="7190787" y="2186359"/>
                <a:ext cx="577119" cy="47968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B158E58A-9137-7047-9C27-0E30082350C1}"/>
                </a:ext>
              </a:extLst>
            </p:cNvPr>
            <p:cNvSpPr txBox="1"/>
            <p:nvPr/>
          </p:nvSpPr>
          <p:spPr>
            <a:xfrm>
              <a:off x="2713843" y="3107614"/>
              <a:ext cx="176851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0013" indent="-100013" algn="r" rtl="1">
                <a:buFont typeface="Arial" panose="020B0604020202020204" pitchFamily="34" charset="0"/>
                <a:buChar char="•"/>
              </a:pPr>
              <a:r>
                <a:rPr lang="he-IL" sz="1400" dirty="0" smtClean="0"/>
                <a:t>צפייה בסרטון</a:t>
              </a:r>
              <a:r>
                <a:rPr lang="en-US" sz="1400" dirty="0" smtClean="0"/>
                <a:t/>
              </a:r>
              <a:br>
                <a:rPr lang="en-US" sz="1400" dirty="0" smtClean="0"/>
              </a:br>
              <a:r>
                <a:rPr lang="he-IL" sz="1400" dirty="0" smtClean="0"/>
                <a:t>"</a:t>
              </a:r>
              <a:r>
                <a:rPr lang="he-IL" sz="1400" b="1" dirty="0" smtClean="0"/>
                <a:t>סיפורם של חפצים</a:t>
              </a:r>
              <a:r>
                <a:rPr lang="he-IL" sz="1400" dirty="0" smtClean="0"/>
                <a:t>".</a:t>
              </a:r>
            </a:p>
            <a:p>
              <a:pPr marL="100013" indent="-100013" algn="r" rtl="1">
                <a:buFont typeface="Arial" panose="020B0604020202020204" pitchFamily="34" charset="0"/>
                <a:buChar char="•"/>
              </a:pPr>
              <a:r>
                <a:rPr lang="he-IL" sz="1400" dirty="0" smtClean="0"/>
                <a:t>מענה על שאלות במהלך הצפייה.</a:t>
              </a:r>
            </a:p>
            <a:p>
              <a:pPr marL="100013" indent="-100013" algn="r" rtl="1">
                <a:buFont typeface="Arial" panose="020B0604020202020204" pitchFamily="34" charset="0"/>
                <a:buChar char="•"/>
              </a:pPr>
              <a:r>
                <a:rPr lang="he-IL" sz="1400" dirty="0" smtClean="0"/>
                <a:t>מענה על 2 שאלות נוספות לאחר הצפייה</a:t>
              </a:r>
              <a:r>
                <a:rPr lang="he-IL" sz="1400" dirty="0"/>
                <a:t>.</a:t>
              </a:r>
              <a:endParaRPr lang="en-US" sz="1400" dirty="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6223344" y="1678031"/>
              <a:ext cx="1744062" cy="459265"/>
              <a:chOff x="6223344" y="1637391"/>
              <a:chExt cx="1744062" cy="459265"/>
            </a:xfrm>
          </p:grpSpPr>
          <p:sp>
            <p:nvSpPr>
              <p:cNvPr id="68" name="Rounded Rectangle 67">
                <a:extLst>
                  <a:ext uri="{FF2B5EF4-FFF2-40B4-BE49-F238E27FC236}">
                    <a16:creationId xmlns:a16="http://schemas.microsoft.com/office/drawing/2014/main" xmlns="" id="{0DC3273D-20CA-F444-83C9-E02B0C807039}"/>
                  </a:ext>
                </a:extLst>
              </p:cNvPr>
              <p:cNvSpPr/>
              <p:nvPr/>
            </p:nvSpPr>
            <p:spPr>
              <a:xfrm>
                <a:off x="6223344" y="1637391"/>
                <a:ext cx="1744062" cy="45926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r" defTabSz="914400" rtl="1" eaLnBrk="1" latinLnBrk="0" hangingPunct="1"/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6396035" y="1682357"/>
                <a:ext cx="13986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he-IL" b="1" dirty="0" smtClean="0"/>
                  <a:t>קבוצה </a:t>
                </a:r>
                <a:r>
                  <a:rPr lang="he-IL" sz="1600" b="1" dirty="0" smtClean="0"/>
                  <a:t>1</a:t>
                </a:r>
                <a:endParaRPr lang="en-US" sz="1600" b="1" dirty="0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1789984" y="1678031"/>
              <a:ext cx="1744062" cy="459265"/>
              <a:chOff x="6223344" y="1637391"/>
              <a:chExt cx="1744062" cy="459265"/>
            </a:xfrm>
          </p:grpSpPr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xmlns="" id="{0DC3273D-20CA-F444-83C9-E02B0C807039}"/>
                  </a:ext>
                </a:extLst>
              </p:cNvPr>
              <p:cNvSpPr/>
              <p:nvPr/>
            </p:nvSpPr>
            <p:spPr>
              <a:xfrm>
                <a:off x="6223344" y="1637391"/>
                <a:ext cx="1744062" cy="45926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r" defTabSz="914400" rtl="1" eaLnBrk="1" latinLnBrk="0" hangingPunct="1"/>
                <a:endParaRPr lang="en-US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6396035" y="1682357"/>
                <a:ext cx="13986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he-IL" b="1" dirty="0" smtClean="0"/>
                  <a:t>קבוצה </a:t>
                </a:r>
                <a:r>
                  <a:rPr lang="he-IL" sz="1600" b="1" dirty="0" smtClean="0"/>
                  <a:t>2</a:t>
                </a:r>
                <a:endParaRPr lang="en-US" sz="1600" b="1" dirty="0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B158E58A-9137-7047-9C27-0E30082350C1}"/>
                </a:ext>
              </a:extLst>
            </p:cNvPr>
            <p:cNvSpPr txBox="1"/>
            <p:nvPr/>
          </p:nvSpPr>
          <p:spPr>
            <a:xfrm>
              <a:off x="5174932" y="3119628"/>
              <a:ext cx="176851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0013" indent="-100013" algn="r" rtl="1">
                <a:buFont typeface="Arial" panose="020B0604020202020204" pitchFamily="34" charset="0"/>
                <a:buChar char="•"/>
              </a:pPr>
              <a:r>
                <a:rPr lang="he-IL" sz="1400" dirty="0" smtClean="0"/>
                <a:t>צפייה בסרטון</a:t>
              </a:r>
              <a:r>
                <a:rPr lang="en-US" sz="1400" dirty="0" smtClean="0"/>
                <a:t/>
              </a:r>
              <a:br>
                <a:rPr lang="en-US" sz="1400" dirty="0" smtClean="0"/>
              </a:br>
              <a:r>
                <a:rPr lang="he-IL" sz="1400" dirty="0" smtClean="0"/>
                <a:t>"</a:t>
              </a:r>
              <a:r>
                <a:rPr lang="he-IL" sz="1400" b="1" dirty="0"/>
                <a:t>האמת מאחורי שקיות </a:t>
              </a:r>
              <a:r>
                <a:rPr lang="he-IL" sz="1400" b="1" dirty="0" smtClean="0"/>
                <a:t>הפלסטיק</a:t>
              </a:r>
              <a:r>
                <a:rPr lang="he-IL" sz="1400" dirty="0" smtClean="0"/>
                <a:t>".</a:t>
              </a:r>
            </a:p>
            <a:p>
              <a:pPr marL="100013" indent="-100013" algn="r" rtl="1">
                <a:buFont typeface="Arial" panose="020B0604020202020204" pitchFamily="34" charset="0"/>
                <a:buChar char="•"/>
              </a:pPr>
              <a:r>
                <a:rPr lang="he-IL" sz="1400" dirty="0" smtClean="0"/>
                <a:t>מענה על שאלות במהלך הצפייה.</a:t>
              </a:r>
            </a:p>
            <a:p>
              <a:pPr marL="100013" indent="-100013" algn="r" rtl="1">
                <a:buFont typeface="Arial" panose="020B0604020202020204" pitchFamily="34" charset="0"/>
                <a:buChar char="•"/>
              </a:pPr>
              <a:r>
                <a:rPr lang="he-IL" sz="1400" dirty="0" smtClean="0"/>
                <a:t>מענה על 2 שאלות נוספות לאחר הצפייה</a:t>
              </a:r>
              <a:r>
                <a:rPr lang="he-IL" sz="1400" dirty="0"/>
                <a:t>.</a:t>
              </a:r>
              <a:endParaRPr lang="en-US" sz="14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B158E58A-9137-7047-9C27-0E30082350C1}"/>
                </a:ext>
              </a:extLst>
            </p:cNvPr>
            <p:cNvSpPr txBox="1"/>
            <p:nvPr/>
          </p:nvSpPr>
          <p:spPr>
            <a:xfrm>
              <a:off x="804600" y="3096660"/>
              <a:ext cx="176851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0013" indent="-100013" algn="r" rtl="1">
                <a:buFont typeface="Arial" panose="020B0604020202020204" pitchFamily="34" charset="0"/>
                <a:buChar char="•"/>
              </a:pPr>
              <a:r>
                <a:rPr lang="he-IL" sz="1400" dirty="0" smtClean="0"/>
                <a:t>צפייה בסרטון</a:t>
              </a:r>
              <a:r>
                <a:rPr lang="en-US" sz="1400" dirty="0" smtClean="0"/>
                <a:t/>
              </a:r>
              <a:br>
                <a:rPr lang="en-US" sz="1400" dirty="0" smtClean="0"/>
              </a:br>
              <a:r>
                <a:rPr lang="he-IL" sz="1400" dirty="0" smtClean="0"/>
                <a:t>"</a:t>
              </a:r>
              <a:r>
                <a:rPr lang="he-IL" sz="1400" b="1" dirty="0"/>
                <a:t> האמת מאחורי שקיות </a:t>
              </a:r>
              <a:r>
                <a:rPr lang="he-IL" sz="1400" b="1" dirty="0" smtClean="0"/>
                <a:t>הפלסטיק</a:t>
              </a:r>
              <a:r>
                <a:rPr lang="he-IL" sz="1400" dirty="0" smtClean="0"/>
                <a:t>".</a:t>
              </a:r>
            </a:p>
            <a:p>
              <a:pPr marL="100013" indent="-100013" algn="r" rtl="1">
                <a:buFont typeface="Arial" panose="020B0604020202020204" pitchFamily="34" charset="0"/>
                <a:buChar char="•"/>
              </a:pPr>
              <a:r>
                <a:rPr lang="he-IL" sz="1400" dirty="0" smtClean="0"/>
                <a:t>מענה על שאלות במהלך הצפייה.</a:t>
              </a:r>
            </a:p>
            <a:p>
              <a:pPr marL="100013" indent="-100013" algn="r" rtl="1">
                <a:buFont typeface="Arial" panose="020B0604020202020204" pitchFamily="34" charset="0"/>
                <a:buChar char="•"/>
              </a:pPr>
              <a:r>
                <a:rPr lang="he-IL" sz="1400" dirty="0" smtClean="0"/>
                <a:t>מענה על 2 שאלות נוספות לאחר הצפייה</a:t>
              </a:r>
              <a:r>
                <a:rPr lang="he-IL" sz="1400" dirty="0"/>
                <a:t>.</a:t>
              </a:r>
              <a:endParaRPr lang="en-US" sz="14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B158E58A-9137-7047-9C27-0E30082350C1}"/>
                </a:ext>
              </a:extLst>
            </p:cNvPr>
            <p:cNvSpPr txBox="1"/>
            <p:nvPr/>
          </p:nvSpPr>
          <p:spPr>
            <a:xfrm>
              <a:off x="7098800" y="3107614"/>
              <a:ext cx="176851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0013" indent="-100013" algn="r" rtl="1">
                <a:buFont typeface="Arial" panose="020B0604020202020204" pitchFamily="34" charset="0"/>
                <a:buChar char="•"/>
              </a:pPr>
              <a:r>
                <a:rPr lang="he-IL" sz="1400" dirty="0" smtClean="0"/>
                <a:t>צפייה בסרטון</a:t>
              </a:r>
              <a:r>
                <a:rPr lang="en-US" sz="1400" dirty="0" smtClean="0"/>
                <a:t/>
              </a:r>
              <a:br>
                <a:rPr lang="en-US" sz="1400" dirty="0" smtClean="0"/>
              </a:br>
              <a:r>
                <a:rPr lang="he-IL" sz="1400" dirty="0" smtClean="0"/>
                <a:t>"</a:t>
              </a:r>
              <a:r>
                <a:rPr lang="he-IL" sz="1400" b="1" dirty="0" smtClean="0"/>
                <a:t>סיפורם של חפצים</a:t>
              </a:r>
              <a:r>
                <a:rPr lang="he-IL" sz="1400" dirty="0" smtClean="0"/>
                <a:t>".</a:t>
              </a:r>
            </a:p>
            <a:p>
              <a:pPr marL="100013" indent="-100013" algn="r" rtl="1">
                <a:buFont typeface="Arial" panose="020B0604020202020204" pitchFamily="34" charset="0"/>
                <a:buChar char="•"/>
              </a:pPr>
              <a:r>
                <a:rPr lang="he-IL" sz="1400" dirty="0" smtClean="0"/>
                <a:t>מענה על שאלות במהלך הצפייה.</a:t>
              </a:r>
            </a:p>
            <a:p>
              <a:pPr marL="100013" indent="-100013" algn="r" rtl="1">
                <a:buFont typeface="Arial" panose="020B0604020202020204" pitchFamily="34" charset="0"/>
                <a:buChar char="•"/>
              </a:pPr>
              <a:r>
                <a:rPr lang="he-IL" sz="1400" dirty="0" smtClean="0"/>
                <a:t>מענה על 2 שאלות נוספות לאחר הצפייה</a:t>
              </a:r>
              <a:r>
                <a:rPr lang="he-IL" sz="1400" dirty="0"/>
                <a:t>.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3112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96757" y="-24173"/>
            <a:ext cx="1370806" cy="2043862"/>
            <a:chOff x="4573587" y="1885292"/>
            <a:chExt cx="1522412" cy="2174874"/>
          </a:xfrm>
          <a:scene3d>
            <a:camera prst="orthographicFront"/>
            <a:lightRig rig="flat" dir="t"/>
          </a:scene3d>
        </p:grpSpPr>
        <p:sp>
          <p:nvSpPr>
            <p:cNvPr id="6" name="Chevron 5"/>
            <p:cNvSpPr/>
            <p:nvPr/>
          </p:nvSpPr>
          <p:spPr>
            <a:xfrm rot="5400000">
              <a:off x="4247356" y="2211523"/>
              <a:ext cx="2174874" cy="1522412"/>
            </a:xfrm>
            <a:prstGeom prst="chevron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Chevron 4"/>
            <p:cNvSpPr/>
            <p:nvPr/>
          </p:nvSpPr>
          <p:spPr>
            <a:xfrm>
              <a:off x="4573587" y="2646498"/>
              <a:ext cx="1522412" cy="6524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2300" kern="1200" dirty="0" smtClean="0"/>
                <a:t>דיון מובנה</a:t>
              </a:r>
              <a:endParaRPr lang="en-US" sz="2300" kern="1200" dirty="0"/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D5AA13C5-A716-994F-A081-D028D49C5B64}"/>
              </a:ext>
            </a:extLst>
          </p:cNvPr>
          <p:cNvCxnSpPr/>
          <p:nvPr/>
        </p:nvCxnSpPr>
        <p:spPr>
          <a:xfrm>
            <a:off x="4590243" y="2019689"/>
            <a:ext cx="12236" cy="4157591"/>
          </a:xfrm>
          <a:prstGeom prst="straightConnector1">
            <a:avLst/>
          </a:prstGeom>
          <a:ln w="69850">
            <a:gradFill flip="none" rotWithShape="1">
              <a:gsLst>
                <a:gs pos="61000">
                  <a:srgbClr val="97B138"/>
                </a:gs>
                <a:gs pos="0">
                  <a:srgbClr val="FEFFAC"/>
                </a:gs>
                <a:gs pos="100000">
                  <a:srgbClr val="89A329"/>
                </a:gs>
              </a:gsLst>
              <a:lin ang="0" scaled="1"/>
              <a:tileRect/>
            </a:gradFill>
            <a:tailEnd type="triangle" w="lg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4572000" y="2120985"/>
            <a:ext cx="2754902" cy="1361825"/>
            <a:chOff x="4572000" y="2700105"/>
            <a:chExt cx="2754902" cy="569567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xmlns="" id="{5595B651-BEB7-A140-AF01-C3EA13D14A6B}"/>
                </a:ext>
              </a:extLst>
            </p:cNvPr>
            <p:cNvSpPr/>
            <p:nvPr/>
          </p:nvSpPr>
          <p:spPr>
            <a:xfrm>
              <a:off x="5015346" y="2700105"/>
              <a:ext cx="2311556" cy="56956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r" defTabSz="914400" rtl="1" eaLnBrk="1" latinLnBrk="0" hangingPunct="1"/>
              <a:endParaRPr lang="en-US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D5AA13C5-A716-994F-A081-D028D49C5B64}"/>
                </a:ext>
              </a:extLst>
            </p:cNvPr>
            <p:cNvCxnSpPr>
              <a:endCxn id="12" idx="1"/>
            </p:cNvCxnSpPr>
            <p:nvPr/>
          </p:nvCxnSpPr>
          <p:spPr>
            <a:xfrm>
              <a:off x="4572000" y="2984888"/>
              <a:ext cx="443346" cy="1"/>
            </a:xfrm>
            <a:prstGeom prst="straightConnector1">
              <a:avLst/>
            </a:prstGeom>
            <a:ln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5342687" y="2556232"/>
            <a:ext cx="165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dirty="0" smtClean="0"/>
              <a:t>טיעון ראשון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342687" y="2827845"/>
            <a:ext cx="165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dirty="0" smtClean="0"/>
              <a:t>טיעון שני</a:t>
            </a:r>
            <a:endParaRPr lang="en-US" dirty="0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5595B651-BEB7-A140-AF01-C3EA13D14A6B}"/>
              </a:ext>
            </a:extLst>
          </p:cNvPr>
          <p:cNvSpPr/>
          <p:nvPr/>
        </p:nvSpPr>
        <p:spPr>
          <a:xfrm>
            <a:off x="1825181" y="2735041"/>
            <a:ext cx="2311556" cy="1271019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r" defTabSz="914400" rtl="1" eaLnBrk="1" latinLnBrk="0" hangingPunct="1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D5AA13C5-A716-994F-A081-D028D49C5B64}"/>
              </a:ext>
            </a:extLst>
          </p:cNvPr>
          <p:cNvCxnSpPr/>
          <p:nvPr/>
        </p:nvCxnSpPr>
        <p:spPr>
          <a:xfrm>
            <a:off x="4126578" y="3454391"/>
            <a:ext cx="443346" cy="1"/>
          </a:xfrm>
          <a:prstGeom prst="straightConnector1">
            <a:avLst/>
          </a:prstGeom>
          <a:ln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xmlns="" id="{5595B651-BEB7-A140-AF01-C3EA13D14A6B}"/>
              </a:ext>
            </a:extLst>
          </p:cNvPr>
          <p:cNvSpPr/>
          <p:nvPr/>
        </p:nvSpPr>
        <p:spPr>
          <a:xfrm>
            <a:off x="1812945" y="4495954"/>
            <a:ext cx="2311556" cy="569567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r" defTabSz="914400" rtl="1" eaLnBrk="1" latinLnBrk="0" hangingPunct="1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D5AA13C5-A716-994F-A081-D028D49C5B64}"/>
              </a:ext>
            </a:extLst>
          </p:cNvPr>
          <p:cNvCxnSpPr/>
          <p:nvPr/>
        </p:nvCxnSpPr>
        <p:spPr>
          <a:xfrm>
            <a:off x="4126578" y="4780738"/>
            <a:ext cx="443346" cy="1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prstDash val="sysDot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980393" y="4596070"/>
            <a:ext cx="197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dirty="0" smtClean="0"/>
              <a:t>ניסוח תגובה (3 דק')</a:t>
            </a:r>
            <a:endParaRPr lang="en-US" dirty="0"/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xmlns="" id="{5595B651-BEB7-A140-AF01-C3EA13D14A6B}"/>
              </a:ext>
            </a:extLst>
          </p:cNvPr>
          <p:cNvSpPr/>
          <p:nvPr/>
        </p:nvSpPr>
        <p:spPr>
          <a:xfrm>
            <a:off x="5015346" y="4495954"/>
            <a:ext cx="2311556" cy="569567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r" defTabSz="914400" rtl="1" eaLnBrk="1" latinLnBrk="0" hangingPunct="1"/>
            <a:endParaRPr lang="en-US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D5AA13C5-A716-994F-A081-D028D49C5B64}"/>
              </a:ext>
            </a:extLst>
          </p:cNvPr>
          <p:cNvCxnSpPr>
            <a:endCxn id="49" idx="1"/>
          </p:cNvCxnSpPr>
          <p:nvPr/>
        </p:nvCxnSpPr>
        <p:spPr>
          <a:xfrm>
            <a:off x="4653816" y="4780736"/>
            <a:ext cx="361530" cy="2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prstDash val="sysDot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4582160" y="5281621"/>
            <a:ext cx="2754902" cy="569567"/>
            <a:chOff x="4572000" y="2486745"/>
            <a:chExt cx="2754902" cy="569567"/>
          </a:xfrm>
        </p:grpSpPr>
        <p:grpSp>
          <p:nvGrpSpPr>
            <p:cNvPr id="52" name="Group 51"/>
            <p:cNvGrpSpPr/>
            <p:nvPr/>
          </p:nvGrpSpPr>
          <p:grpSpPr>
            <a:xfrm>
              <a:off x="4572000" y="2486745"/>
              <a:ext cx="2754902" cy="569567"/>
              <a:chOff x="4572000" y="2700105"/>
              <a:chExt cx="2754902" cy="569567"/>
            </a:xfrm>
          </p:grpSpPr>
          <p:sp>
            <p:nvSpPr>
              <p:cNvPr id="54" name="Rounded Rectangle 53">
                <a:extLst>
                  <a:ext uri="{FF2B5EF4-FFF2-40B4-BE49-F238E27FC236}">
                    <a16:creationId xmlns:a16="http://schemas.microsoft.com/office/drawing/2014/main" xmlns="" id="{5595B651-BEB7-A140-AF01-C3EA13D14A6B}"/>
                  </a:ext>
                </a:extLst>
              </p:cNvPr>
              <p:cNvSpPr/>
              <p:nvPr/>
            </p:nvSpPr>
            <p:spPr>
              <a:xfrm>
                <a:off x="5015346" y="2700105"/>
                <a:ext cx="2311556" cy="56956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r" defTabSz="914400" rtl="1" eaLnBrk="1" latinLnBrk="0" hangingPunct="1"/>
                <a:endParaRPr lang="en-US"/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xmlns="" id="{D5AA13C5-A716-994F-A081-D028D49C5B64}"/>
                  </a:ext>
                </a:extLst>
              </p:cNvPr>
              <p:cNvCxnSpPr>
                <a:endCxn id="54" idx="1"/>
              </p:cNvCxnSpPr>
              <p:nvPr/>
            </p:nvCxnSpPr>
            <p:spPr>
              <a:xfrm>
                <a:off x="4572000" y="2984888"/>
                <a:ext cx="443346" cy="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/>
            <p:cNvSpPr txBox="1"/>
            <p:nvPr/>
          </p:nvSpPr>
          <p:spPr>
            <a:xfrm>
              <a:off x="5187533" y="2586862"/>
              <a:ext cx="1941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dirty="0" smtClean="0"/>
                <a:t>נאום תגובה (2 דק')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812945" y="5537517"/>
            <a:ext cx="2756979" cy="569567"/>
            <a:chOff x="1825181" y="4246746"/>
            <a:chExt cx="2756979" cy="569567"/>
          </a:xfrm>
        </p:grpSpPr>
        <p:grpSp>
          <p:nvGrpSpPr>
            <p:cNvPr id="57" name="Group 56"/>
            <p:cNvGrpSpPr/>
            <p:nvPr/>
          </p:nvGrpSpPr>
          <p:grpSpPr>
            <a:xfrm>
              <a:off x="1825181" y="4246746"/>
              <a:ext cx="2756979" cy="569567"/>
              <a:chOff x="1815021" y="3494906"/>
              <a:chExt cx="2756979" cy="569567"/>
            </a:xfrm>
          </p:grpSpPr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xmlns="" id="{5595B651-BEB7-A140-AF01-C3EA13D14A6B}"/>
                  </a:ext>
                </a:extLst>
              </p:cNvPr>
              <p:cNvSpPr/>
              <p:nvPr/>
            </p:nvSpPr>
            <p:spPr>
              <a:xfrm>
                <a:off x="1815021" y="3494906"/>
                <a:ext cx="2311556" cy="56956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r" defTabSz="914400" rtl="1" eaLnBrk="1" latinLnBrk="0" hangingPunct="1"/>
                <a:endParaRPr lang="en-US"/>
              </a:p>
            </p:txBody>
          </p: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xmlns="" id="{D5AA13C5-A716-994F-A081-D028D49C5B64}"/>
                  </a:ext>
                </a:extLst>
              </p:cNvPr>
              <p:cNvCxnSpPr/>
              <p:nvPr/>
            </p:nvCxnSpPr>
            <p:spPr>
              <a:xfrm>
                <a:off x="4128654" y="3779690"/>
                <a:ext cx="443346" cy="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58" name="TextBox 57"/>
            <p:cNvSpPr txBox="1"/>
            <p:nvPr/>
          </p:nvSpPr>
          <p:spPr>
            <a:xfrm>
              <a:off x="1965416" y="4346863"/>
              <a:ext cx="19719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dirty="0" smtClean="0"/>
                <a:t>נאום תגובה (2 דק')</a:t>
              </a:r>
              <a:endParaRPr 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605050" y="1130433"/>
            <a:ext cx="1744062" cy="459265"/>
            <a:chOff x="6223344" y="1637391"/>
            <a:chExt cx="1744062" cy="459265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xmlns="" id="{0DC3273D-20CA-F444-83C9-E02B0C807039}"/>
                </a:ext>
              </a:extLst>
            </p:cNvPr>
            <p:cNvSpPr/>
            <p:nvPr/>
          </p:nvSpPr>
          <p:spPr>
            <a:xfrm>
              <a:off x="6223344" y="1637391"/>
              <a:ext cx="1744062" cy="45926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r" defTabSz="914400" rtl="1" eaLnBrk="1" latinLnBrk="0" hangingPunct="1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396035" y="1682357"/>
              <a:ext cx="1398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dirty="0" smtClean="0"/>
                <a:t>קבוצה </a:t>
              </a:r>
              <a:r>
                <a:rPr lang="he-IL" sz="1600" dirty="0" smtClean="0"/>
                <a:t>1</a:t>
              </a:r>
              <a:endParaRPr lang="en-US" sz="16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194319" y="1130433"/>
            <a:ext cx="1744062" cy="459265"/>
            <a:chOff x="6223344" y="1637391"/>
            <a:chExt cx="1744062" cy="459265"/>
          </a:xfrm>
        </p:grpSpPr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xmlns="" id="{0DC3273D-20CA-F444-83C9-E02B0C807039}"/>
                </a:ext>
              </a:extLst>
            </p:cNvPr>
            <p:cNvSpPr/>
            <p:nvPr/>
          </p:nvSpPr>
          <p:spPr>
            <a:xfrm>
              <a:off x="6223344" y="1637391"/>
              <a:ext cx="1744062" cy="45926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r" defTabSz="914400" rtl="1" eaLnBrk="1" latinLnBrk="0" hangingPunct="1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396035" y="1682357"/>
              <a:ext cx="1398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dirty="0" smtClean="0"/>
                <a:t>קבוצה </a:t>
              </a:r>
              <a:r>
                <a:rPr lang="he-IL" sz="1600" dirty="0" smtClean="0"/>
                <a:t>2</a:t>
              </a:r>
              <a:endParaRPr lang="en-US" sz="1600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5342687" y="2142296"/>
            <a:ext cx="165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b="1" dirty="0" smtClean="0"/>
              <a:t>נאום (2 דק')</a:t>
            </a:r>
            <a:endParaRPr lang="en-US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2147443" y="3169921"/>
            <a:ext cx="165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dirty="0" smtClean="0"/>
              <a:t>טיעון ראשון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2147443" y="3441534"/>
            <a:ext cx="165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dirty="0" smtClean="0"/>
              <a:t>טיעון שני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2148464" y="2767815"/>
            <a:ext cx="165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b="1" dirty="0" smtClean="0"/>
              <a:t>נאום (2 דק')</a:t>
            </a:r>
            <a:endParaRPr lang="en-US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5182454" y="4596070"/>
            <a:ext cx="197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dirty="0" smtClean="0"/>
              <a:t>ניסוח תגובה (3 דק')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59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אז מה עשינו עד עכשיו?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163634"/>
            <a:ext cx="7951982" cy="1886635"/>
          </a:xfrm>
        </p:spPr>
        <p:txBody>
          <a:bodyPr/>
          <a:lstStyle/>
          <a:p>
            <a:endParaRPr lang="he-IL" dirty="0"/>
          </a:p>
          <a:p>
            <a:pPr marL="0" indent="0">
              <a:buNone/>
            </a:pPr>
            <a:r>
              <a:rPr lang="he-IL" dirty="0" smtClean="0"/>
              <a:t>איזה קשרים אתם מזהים בין </a:t>
            </a:r>
            <a:r>
              <a:rPr lang="he-IL" dirty="0"/>
              <a:t>שתי הגישות </a:t>
            </a:r>
            <a:r>
              <a:rPr lang="he-IL" dirty="0" smtClean="0"/>
              <a:t>השונות לבין המנגנונים הפסיכולוגיים שראינו בסרטון בתחילת השיעור?</a:t>
            </a:r>
            <a:endParaRPr lang="he-IL" dirty="0"/>
          </a:p>
        </p:txBody>
      </p:sp>
      <p:grpSp>
        <p:nvGrpSpPr>
          <p:cNvPr id="18" name="Group 17"/>
          <p:cNvGrpSpPr/>
          <p:nvPr/>
        </p:nvGrpSpPr>
        <p:grpSpPr>
          <a:xfrm>
            <a:off x="3834885" y="1026160"/>
            <a:ext cx="4745747" cy="580914"/>
            <a:chOff x="3834885" y="1026160"/>
            <a:chExt cx="4745747" cy="58091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5595B651-BEB7-A140-AF01-C3EA13D14A6B}"/>
                </a:ext>
              </a:extLst>
            </p:cNvPr>
            <p:cNvSpPr/>
            <p:nvPr/>
          </p:nvSpPr>
          <p:spPr>
            <a:xfrm>
              <a:off x="3834885" y="1026160"/>
              <a:ext cx="4745747" cy="580914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algn="r" defTabSz="914400" rtl="1" eaLnBrk="1" latinLnBrk="0" hangingPunct="1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63393" y="1110228"/>
              <a:ext cx="4533613" cy="4001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he-IL" sz="2000" dirty="0"/>
                <a:t>נחשפנו למנגנונים פסיכולוגיים </a:t>
              </a:r>
              <a:r>
                <a:rPr lang="he-IL" sz="2000" b="1" dirty="0"/>
                <a:t>שמונעים</a:t>
              </a:r>
              <a:r>
                <a:rPr lang="he-IL" sz="2000" dirty="0"/>
                <a:t> שינוי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50965" y="1843083"/>
            <a:ext cx="4745747" cy="580914"/>
            <a:chOff x="2757925" y="1628392"/>
            <a:chExt cx="4745747" cy="58091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xmlns="" id="{5595B651-BEB7-A140-AF01-C3EA13D14A6B}"/>
                </a:ext>
              </a:extLst>
            </p:cNvPr>
            <p:cNvSpPr/>
            <p:nvPr/>
          </p:nvSpPr>
          <p:spPr>
            <a:xfrm>
              <a:off x="2757925" y="1628392"/>
              <a:ext cx="4745747" cy="580914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algn="r" defTabSz="914400" rtl="1" eaLnBrk="1" latinLnBrk="0" hangingPunct="1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385769" y="1718794"/>
              <a:ext cx="3534942" cy="4001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he-IL" sz="2000" dirty="0"/>
                <a:t>שאלנו איך בכל זאת </a:t>
              </a:r>
              <a:r>
                <a:rPr lang="he-IL" sz="2000" b="1" dirty="0"/>
                <a:t>גורמים</a:t>
              </a:r>
              <a:r>
                <a:rPr lang="he-IL" sz="2000" dirty="0"/>
                <a:t> לשינוי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17239" y="2660006"/>
            <a:ext cx="4745747" cy="580914"/>
            <a:chOff x="1590519" y="2351723"/>
            <a:chExt cx="4745747" cy="58091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xmlns="" id="{5595B651-BEB7-A140-AF01-C3EA13D14A6B}"/>
                </a:ext>
              </a:extLst>
            </p:cNvPr>
            <p:cNvSpPr/>
            <p:nvPr/>
          </p:nvSpPr>
          <p:spPr>
            <a:xfrm>
              <a:off x="1590519" y="2351723"/>
              <a:ext cx="4745747" cy="580914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algn="r" defTabSz="914400" rtl="1" eaLnBrk="1" latinLnBrk="0" hangingPunct="1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970646" y="2452792"/>
              <a:ext cx="4349268" cy="4001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he-IL" sz="2000" dirty="0"/>
                <a:t>הכרנו שתי גישות שונות – דמגוגית ועניינית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354817" y="3476929"/>
            <a:ext cx="4745747" cy="580914"/>
            <a:chOff x="1090657" y="3077872"/>
            <a:chExt cx="4745747" cy="58091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xmlns="" id="{5595B651-BEB7-A140-AF01-C3EA13D14A6B}"/>
                </a:ext>
              </a:extLst>
            </p:cNvPr>
            <p:cNvSpPr/>
            <p:nvPr/>
          </p:nvSpPr>
          <p:spPr>
            <a:xfrm>
              <a:off x="1090657" y="3077872"/>
              <a:ext cx="4745747" cy="580914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algn="r" defTabSz="914400" rtl="1" eaLnBrk="1" latinLnBrk="0" hangingPunct="1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40567" y="3176894"/>
              <a:ext cx="3845925" cy="4001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he-IL" sz="2000" dirty="0"/>
                <a:t>העלינו טענות התומכות בשתי הגישות</a:t>
              </a:r>
            </a:p>
          </p:txBody>
        </p:sp>
      </p:grpSp>
      <p:sp>
        <p:nvSpPr>
          <p:cNvPr id="22" name="Down Arrow 21"/>
          <p:cNvSpPr/>
          <p:nvPr/>
        </p:nvSpPr>
        <p:spPr>
          <a:xfrm>
            <a:off x="7192710" y="1532195"/>
            <a:ext cx="396240" cy="414766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5372629" y="3161185"/>
            <a:ext cx="396240" cy="414766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6406816" y="2371421"/>
            <a:ext cx="396240" cy="414766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7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צפו בסרטון "לא עשינו כלום"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0" y="5630482"/>
            <a:ext cx="3441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https://youtu.be/eYsAasU__</a:t>
            </a:r>
            <a:r>
              <a:rPr lang="en-US" dirty="0" smtClean="0">
                <a:hlinkClick r:id="rId3"/>
              </a:rPr>
              <a:t>Cw</a:t>
            </a:r>
            <a:r>
              <a:rPr lang="he-IL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8064" y="5630482"/>
            <a:ext cx="944336" cy="944336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672" y="1019206"/>
            <a:ext cx="8051177" cy="455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רפלקציה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האם הסכמתם עם העמדה שייצגה הקבוצה שלכם </a:t>
            </a:r>
            <a:r>
              <a:rPr lang="he-IL" dirty="0" smtClean="0"/>
              <a:t>בדיבייט? פרטו.</a:t>
            </a:r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/>
            </a:r>
            <a:br>
              <a:rPr lang="he-IL" dirty="0"/>
            </a:br>
            <a:endParaRPr lang="en-US" dirty="0"/>
          </a:p>
        </p:txBody>
      </p:sp>
      <p:pic>
        <p:nvPicPr>
          <p:cNvPr id="4" name="Picture 2" descr="https://lh3.googleusercontent.com/F5xsrIlLHqJUlo_gvMbkvv2iZ3y5SzIvMLFVVkpKfo7brW3Pn6Ij9FuXwMs88TerGPdodA6ttsuS5o3PWe0YvnPfOfNX-YjSbjLpmPqQ4oyFZatVNZUTkF0o-R8MlfUeP17ncG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409" y="181609"/>
            <a:ext cx="839472" cy="83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66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סקר: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לא כולם מגיבים באותו האופן למשבר האקלים. </a:t>
            </a:r>
            <a:endParaRPr lang="he-IL" dirty="0" smtClean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r>
              <a:rPr lang="he-IL" dirty="0" smtClean="0"/>
              <a:t>מה </a:t>
            </a:r>
            <a:r>
              <a:rPr lang="he-IL" dirty="0"/>
              <a:t>הרגש ש</a:t>
            </a:r>
            <a:r>
              <a:rPr lang="he-IL" b="1" dirty="0"/>
              <a:t>אתם</a:t>
            </a:r>
            <a:r>
              <a:rPr lang="he-IL" dirty="0"/>
              <a:t> מרגישים כשאתם נחשפים למידע על משבר האקלים?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25979" y="5058073"/>
            <a:ext cx="7489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 smtClean="0">
                <a:solidFill>
                  <a:srgbClr val="C00000"/>
                </a:solidFill>
              </a:rPr>
              <a:t>הכניסו קישור לסקר כאן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4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95182" y="5562340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tinyurl.com/yxa5g8e7</a:t>
            </a:r>
            <a:r>
              <a:rPr lang="he-IL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8651" y="5622909"/>
            <a:ext cx="935627" cy="935627"/>
          </a:xfrm>
          <a:prstGeom prst="rect">
            <a:avLst/>
          </a:prstGeom>
        </p:spPr>
      </p:pic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he-IL" dirty="0" smtClean="0"/>
              <a:t>המשיכו לצפות בסרטון "לא עשינו כלום"</a:t>
            </a:r>
            <a:endParaRPr lang="en-US" dirty="0"/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55" y="1022846"/>
            <a:ext cx="7910590" cy="44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5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סקר: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 smtClean="0"/>
              <a:t>בסרט הוצגו מספר מנגנונים פסיכולוגיים.</a:t>
            </a:r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r>
              <a:rPr lang="he-IL" dirty="0" smtClean="0"/>
              <a:t>מה המנגנון העיקרי שלדעתכם מונע מאיתנו כבודדים וכחברה לפעול ולעצור את האיום האקולוגי המתרחש בכדור הארץ?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25979" y="5058073"/>
            <a:ext cx="7489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 smtClean="0">
                <a:solidFill>
                  <a:srgbClr val="C00000"/>
                </a:solidFill>
              </a:rPr>
              <a:t>הכניסו קישור לסקר כאן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43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95182" y="5562340"/>
            <a:ext cx="2980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tinyurl.com/yymrfx6l</a:t>
            </a:r>
            <a:r>
              <a:rPr lang="he-IL" dirty="0" smtClean="0"/>
              <a:t> </a:t>
            </a:r>
            <a:endParaRPr lang="en-US" dirty="0"/>
          </a:p>
        </p:txBody>
      </p:sp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he-IL" dirty="0" smtClean="0"/>
              <a:t>המשיכו לצפות בסרטון "לא עשינו כלום"</a:t>
            </a:r>
            <a:endParaRPr lang="en-US" dirty="0"/>
          </a:p>
        </p:txBody>
      </p:sp>
      <p:pic>
        <p:nvPicPr>
          <p:cNvPr id="2050" name="Picture 2" descr="http://chart.apis.google.com/chart?cht=qr&amp;chs=180x180&amp;choe=UTF-8&amp;chld=H|0&amp;chl=https://tinyurl.com/yymrfx6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718" y="5635646"/>
            <a:ext cx="997464" cy="99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2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038200" y="1325563"/>
            <a:ext cx="7293000" cy="409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3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קשה לשנות הרגלים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 smtClean="0"/>
              <a:t>ראינו בסרטון שקשה מאד לשנות הרגלים. </a:t>
            </a:r>
          </a:p>
          <a:p>
            <a:pPr marL="0" indent="0">
              <a:buNone/>
            </a:pPr>
            <a:r>
              <a:rPr lang="he-IL" dirty="0" smtClean="0"/>
              <a:t>אבל אנחנו גם יודעים זאת מחוויות אישיות.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 smtClean="0"/>
              <a:t>מה </a:t>
            </a:r>
            <a:r>
              <a:rPr lang="he-IL" b="1" dirty="0" smtClean="0"/>
              <a:t>לדעתכם</a:t>
            </a:r>
            <a:r>
              <a:rPr lang="he-IL" dirty="0" smtClean="0"/>
              <a:t> ו</a:t>
            </a:r>
            <a:r>
              <a:rPr lang="he-IL" b="1" dirty="0" smtClean="0"/>
              <a:t>מנסיונכם</a:t>
            </a:r>
            <a:r>
              <a:rPr lang="he-IL" dirty="0" smtClean="0"/>
              <a:t> מונע מאיתנו לשנות הרגלים?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0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איך בכל זאת אפשר ליצור שינוי?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 smtClean="0"/>
              <a:t>התחומים הקשורים למשבר האקלים הינם רבים ומגוונים.</a:t>
            </a:r>
          </a:p>
          <a:p>
            <a:pPr marL="0" indent="0">
              <a:buNone/>
            </a:pPr>
            <a:r>
              <a:rPr lang="he-IL" dirty="0" smtClean="0"/>
              <a:t>עבור כל אחד מהם</a:t>
            </a:r>
            <a:endParaRPr lang="he-IL" dirty="0"/>
          </a:p>
          <a:p>
            <a:r>
              <a:rPr lang="he-IL" dirty="0" smtClean="0"/>
              <a:t>אפשר ליצור שינוי ברמות השונות:</a:t>
            </a:r>
            <a:r>
              <a:rPr lang="en-US" dirty="0" smtClean="0"/>
              <a:t> </a:t>
            </a:r>
            <a:r>
              <a:rPr lang="he-IL" dirty="0" smtClean="0"/>
              <a:t>פרט, קהילה, החברה האנושית</a:t>
            </a:r>
          </a:p>
          <a:p>
            <a:r>
              <a:rPr lang="he-IL" dirty="0" smtClean="0"/>
              <a:t>השינוי יכול להיות בתחום הכלכלה, הסביבה, או הטכנולוגיה, אך עדיף צירוף של כל שלושת התחומים.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2732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איך לשכנע אנשים כדי ליצור שינוי?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4803"/>
            <a:ext cx="7886700" cy="1375066"/>
          </a:xfrm>
        </p:spPr>
        <p:txBody>
          <a:bodyPr/>
          <a:lstStyle/>
          <a:p>
            <a:pPr marL="0" indent="0">
              <a:buNone/>
            </a:pPr>
            <a:endParaRPr lang="he-IL" sz="2400" dirty="0" smtClean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1071563" y="1668463"/>
            <a:ext cx="744378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800" dirty="0" smtClean="0"/>
              <a:t>קיימת </a:t>
            </a:r>
            <a:r>
              <a:rPr lang="he-IL" sz="2800" dirty="0"/>
              <a:t>הסכמה כי שינוי בהרגלים של בני האדם יכול לתרום לצמצום ואף למניעה של הפגיעה באיכות הסביבה ושל משבר האקלים. </a:t>
            </a:r>
            <a:endParaRPr lang="he-IL" sz="2800" dirty="0" smtClean="0"/>
          </a:p>
          <a:p>
            <a:pPr algn="r" rtl="1"/>
            <a:endParaRPr lang="he-IL" sz="2800" dirty="0"/>
          </a:p>
          <a:p>
            <a:pPr algn="r" rtl="1"/>
            <a:r>
              <a:rPr lang="he-IL" sz="2800" dirty="0" smtClean="0"/>
              <a:t>אולם</a:t>
            </a:r>
            <a:r>
              <a:rPr lang="he-IL" sz="2800" dirty="0"/>
              <a:t>, כפי שראינו, קשה לאנשים לשנות את ההרגלים שלהם, גם למען מטרה חשובה. </a:t>
            </a:r>
            <a:endParaRPr lang="he-IL" sz="2800" dirty="0" smtClean="0"/>
          </a:p>
          <a:p>
            <a:pPr algn="r" rtl="1"/>
            <a:endParaRPr lang="he-IL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3" y="4000500"/>
            <a:ext cx="2793204" cy="186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5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פיננסי ירוק">
      <a:dk1>
        <a:srgbClr val="282828"/>
      </a:dk1>
      <a:lt1>
        <a:sysClr val="window" lastClr="FFFFFF"/>
      </a:lt1>
      <a:dk2>
        <a:srgbClr val="44546A"/>
      </a:dk2>
      <a:lt2>
        <a:srgbClr val="E7E6E6"/>
      </a:lt2>
      <a:accent1>
        <a:srgbClr val="562364"/>
      </a:accent1>
      <a:accent2>
        <a:srgbClr val="ED7D31"/>
      </a:accent2>
      <a:accent3>
        <a:srgbClr val="A5A5A5"/>
      </a:accent3>
      <a:accent4>
        <a:srgbClr val="FFBC16"/>
      </a:accent4>
      <a:accent5>
        <a:srgbClr val="4472C4"/>
      </a:accent5>
      <a:accent6>
        <a:srgbClr val="91A93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תבנית פיננסי ירוק.pptx" id="{16297798-E28A-436D-AEEA-5FFC39E308E9}" vid="{8D24B09F-0324-4100-B88B-67855C16E9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21717</TotalTime>
  <Words>947</Words>
  <Application>Microsoft Office PowerPoint</Application>
  <PresentationFormat>On-screen Show (4:3)</PresentationFormat>
  <Paragraphs>171</Paragraphs>
  <Slides>20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ערכת נושא Office</vt:lpstr>
      <vt:lpstr>לחיות את הרגע או לדאוג למחר?</vt:lpstr>
      <vt:lpstr>צפו בסרטון "לא עשינו כלום"</vt:lpstr>
      <vt:lpstr>סקר:</vt:lpstr>
      <vt:lpstr>המשיכו לצפות בסרטון "לא עשינו כלום"</vt:lpstr>
      <vt:lpstr>סקר:</vt:lpstr>
      <vt:lpstr>המשיכו לצפות בסרטון "לא עשינו כלום"</vt:lpstr>
      <vt:lpstr>קשה לשנות הרגלים</vt:lpstr>
      <vt:lpstr>איך בכל זאת אפשר ליצור שינוי?</vt:lpstr>
      <vt:lpstr>איך לשכנע אנשים כדי ליצור שינוי?</vt:lpstr>
      <vt:lpstr>איך לשכנע אנשים כדי ליצור שינוי?</vt:lpstr>
      <vt:lpstr>איך לשכנע אנשים כדי ליצור שינוי?</vt:lpstr>
      <vt:lpstr>איך לשכנע אנשים כדי ליצור שינוי?</vt:lpstr>
      <vt:lpstr>איך לשכנע אנשים כדי ליצור שינוי?</vt:lpstr>
      <vt:lpstr>עבודה בקבוצות</vt:lpstr>
      <vt:lpstr>דיבייט</vt:lpstr>
      <vt:lpstr>PowerPoint Presentation</vt:lpstr>
      <vt:lpstr>PowerPoint Presentation</vt:lpstr>
      <vt:lpstr>PowerPoint Presentation</vt:lpstr>
      <vt:lpstr>אז מה עשינו עד עכשיו?</vt:lpstr>
      <vt:lpstr>רפלקציה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Hagit Matok</dc:creator>
  <cp:lastModifiedBy>Michal Giladi</cp:lastModifiedBy>
  <cp:revision>77</cp:revision>
  <dcterms:created xsi:type="dcterms:W3CDTF">2020-02-25T13:39:01Z</dcterms:created>
  <dcterms:modified xsi:type="dcterms:W3CDTF">2021-07-28T14:53:08Z</dcterms:modified>
</cp:coreProperties>
</file>